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413" r:id="rId2"/>
    <p:sldId id="395" r:id="rId3"/>
    <p:sldId id="393" r:id="rId4"/>
    <p:sldId id="394" r:id="rId5"/>
    <p:sldId id="419" r:id="rId6"/>
    <p:sldId id="422" r:id="rId7"/>
    <p:sldId id="423" r:id="rId8"/>
    <p:sldId id="425" r:id="rId9"/>
    <p:sldId id="428" r:id="rId10"/>
    <p:sldId id="429" r:id="rId11"/>
    <p:sldId id="426" r:id="rId12"/>
    <p:sldId id="427" r:id="rId13"/>
    <p:sldId id="431" r:id="rId14"/>
    <p:sldId id="432" r:id="rId15"/>
    <p:sldId id="437" r:id="rId16"/>
    <p:sldId id="424" r:id="rId17"/>
    <p:sldId id="433" r:id="rId18"/>
    <p:sldId id="434" r:id="rId19"/>
    <p:sldId id="435" r:id="rId20"/>
    <p:sldId id="43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000"/>
    <a:srgbClr val="003300"/>
    <a:srgbClr val="663300"/>
    <a:srgbClr val="CC0066"/>
    <a:srgbClr val="008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60" autoAdjust="0"/>
    <p:restoredTop sz="94660"/>
  </p:normalViewPr>
  <p:slideViewPr>
    <p:cSldViewPr>
      <p:cViewPr varScale="1">
        <p:scale>
          <a:sx n="100" d="100"/>
          <a:sy n="100" d="100"/>
        </p:scale>
        <p:origin x="-90" y="-162"/>
      </p:cViewPr>
      <p:guideLst>
        <p:guide orient="horz" pos="2160"/>
        <p:guide pos="2880"/>
      </p:guideLst>
    </p:cSldViewPr>
  </p:slideViewPr>
  <p:notesTextViewPr>
    <p:cViewPr>
      <p:scale>
        <a:sx n="1" d="1"/>
        <a:sy n="1" d="1"/>
      </p:scale>
      <p:origin x="0" y="0"/>
    </p:cViewPr>
  </p:notesTextViewPr>
  <p:sorterViewPr>
    <p:cViewPr>
      <p:scale>
        <a:sx n="100" d="100"/>
        <a:sy n="100" d="100"/>
      </p:scale>
      <p:origin x="0" y="29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EC900-D107-43CD-A4EE-703A425238EC}" type="datetimeFigureOut">
              <a:rPr lang="en-GB" smtClean="0"/>
              <a:t>02/05/2012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56BD64-B16B-469F-8EE0-FC33FF99A4D2}" type="slidenum">
              <a:rPr lang="en-GB" smtClean="0"/>
              <a:t>‹#›</a:t>
            </a:fld>
            <a:endParaRPr lang="en-GB"/>
          </a:p>
        </p:txBody>
      </p:sp>
    </p:spTree>
    <p:extLst>
      <p:ext uri="{BB962C8B-B14F-4D97-AF65-F5344CB8AC3E}">
        <p14:creationId xmlns:p14="http://schemas.microsoft.com/office/powerpoint/2010/main" val="2467029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56BD64-B16B-469F-8EE0-FC33FF99A4D2}" type="slidenum">
              <a:rPr lang="en-GB" smtClean="0"/>
              <a:t>10</a:t>
            </a:fld>
            <a:endParaRPr lang="en-GB"/>
          </a:p>
        </p:txBody>
      </p:sp>
    </p:spTree>
    <p:extLst>
      <p:ext uri="{BB962C8B-B14F-4D97-AF65-F5344CB8AC3E}">
        <p14:creationId xmlns:p14="http://schemas.microsoft.com/office/powerpoint/2010/main" val="38881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1E01894-0ADE-4307-BB07-997C0F149653}" type="datetimeFigureOut">
              <a:rPr lang="en-GB" smtClean="0"/>
              <a:t>02/05/2012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EF57AF-BF8D-4990-8D04-260FE3512B79}" type="slidenum">
              <a:rPr lang="en-GB" smtClean="0"/>
              <a:t>‹#›</a:t>
            </a:fld>
            <a:endParaRPr lang="en-GB"/>
          </a:p>
        </p:txBody>
      </p:sp>
    </p:spTree>
    <p:extLst>
      <p:ext uri="{BB962C8B-B14F-4D97-AF65-F5344CB8AC3E}">
        <p14:creationId xmlns:p14="http://schemas.microsoft.com/office/powerpoint/2010/main" val="222555241"/>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E01894-0ADE-4307-BB07-997C0F149653}" type="datetimeFigureOut">
              <a:rPr lang="en-GB" smtClean="0"/>
              <a:t>02/05/2012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EF57AF-BF8D-4990-8D04-260FE3512B79}" type="slidenum">
              <a:rPr lang="en-GB" smtClean="0"/>
              <a:t>‹#›</a:t>
            </a:fld>
            <a:endParaRPr lang="en-GB"/>
          </a:p>
        </p:txBody>
      </p:sp>
    </p:spTree>
    <p:extLst>
      <p:ext uri="{BB962C8B-B14F-4D97-AF65-F5344CB8AC3E}">
        <p14:creationId xmlns:p14="http://schemas.microsoft.com/office/powerpoint/2010/main" val="3810597105"/>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E01894-0ADE-4307-BB07-997C0F149653}" type="datetimeFigureOut">
              <a:rPr lang="en-GB" smtClean="0"/>
              <a:t>02/05/2012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EF57AF-BF8D-4990-8D04-260FE3512B79}" type="slidenum">
              <a:rPr lang="en-GB" smtClean="0"/>
              <a:t>‹#›</a:t>
            </a:fld>
            <a:endParaRPr lang="en-GB"/>
          </a:p>
        </p:txBody>
      </p:sp>
    </p:spTree>
    <p:extLst>
      <p:ext uri="{BB962C8B-B14F-4D97-AF65-F5344CB8AC3E}">
        <p14:creationId xmlns:p14="http://schemas.microsoft.com/office/powerpoint/2010/main" val="108647678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E01894-0ADE-4307-BB07-997C0F149653}" type="datetimeFigureOut">
              <a:rPr lang="en-GB" smtClean="0"/>
              <a:t>02/05/2012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EF57AF-BF8D-4990-8D04-260FE3512B79}" type="slidenum">
              <a:rPr lang="en-GB" smtClean="0"/>
              <a:t>‹#›</a:t>
            </a:fld>
            <a:endParaRPr lang="en-GB"/>
          </a:p>
        </p:txBody>
      </p:sp>
    </p:spTree>
    <p:extLst>
      <p:ext uri="{BB962C8B-B14F-4D97-AF65-F5344CB8AC3E}">
        <p14:creationId xmlns:p14="http://schemas.microsoft.com/office/powerpoint/2010/main" val="307233640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E01894-0ADE-4307-BB07-997C0F149653}" type="datetimeFigureOut">
              <a:rPr lang="en-GB" smtClean="0"/>
              <a:t>02/05/2012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EF57AF-BF8D-4990-8D04-260FE3512B79}" type="slidenum">
              <a:rPr lang="en-GB" smtClean="0"/>
              <a:t>‹#›</a:t>
            </a:fld>
            <a:endParaRPr lang="en-GB"/>
          </a:p>
        </p:txBody>
      </p:sp>
    </p:spTree>
    <p:extLst>
      <p:ext uri="{BB962C8B-B14F-4D97-AF65-F5344CB8AC3E}">
        <p14:creationId xmlns:p14="http://schemas.microsoft.com/office/powerpoint/2010/main" val="305329237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1E01894-0ADE-4307-BB07-997C0F149653}" type="datetimeFigureOut">
              <a:rPr lang="en-GB" smtClean="0"/>
              <a:t>02/05/2012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EF57AF-BF8D-4990-8D04-260FE3512B79}" type="slidenum">
              <a:rPr lang="en-GB" smtClean="0"/>
              <a:t>‹#›</a:t>
            </a:fld>
            <a:endParaRPr lang="en-GB"/>
          </a:p>
        </p:txBody>
      </p:sp>
    </p:spTree>
    <p:extLst>
      <p:ext uri="{BB962C8B-B14F-4D97-AF65-F5344CB8AC3E}">
        <p14:creationId xmlns:p14="http://schemas.microsoft.com/office/powerpoint/2010/main" val="305018654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1E01894-0ADE-4307-BB07-997C0F149653}" type="datetimeFigureOut">
              <a:rPr lang="en-GB" smtClean="0"/>
              <a:t>02/05/2012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EF57AF-BF8D-4990-8D04-260FE3512B79}" type="slidenum">
              <a:rPr lang="en-GB" smtClean="0"/>
              <a:t>‹#›</a:t>
            </a:fld>
            <a:endParaRPr lang="en-GB"/>
          </a:p>
        </p:txBody>
      </p:sp>
    </p:spTree>
    <p:extLst>
      <p:ext uri="{BB962C8B-B14F-4D97-AF65-F5344CB8AC3E}">
        <p14:creationId xmlns:p14="http://schemas.microsoft.com/office/powerpoint/2010/main" val="59944643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1E01894-0ADE-4307-BB07-997C0F149653}" type="datetimeFigureOut">
              <a:rPr lang="en-GB" smtClean="0"/>
              <a:t>02/05/2012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EF57AF-BF8D-4990-8D04-260FE3512B79}" type="slidenum">
              <a:rPr lang="en-GB" smtClean="0"/>
              <a:t>‹#›</a:t>
            </a:fld>
            <a:endParaRPr lang="en-GB"/>
          </a:p>
        </p:txBody>
      </p:sp>
    </p:spTree>
    <p:extLst>
      <p:ext uri="{BB962C8B-B14F-4D97-AF65-F5344CB8AC3E}">
        <p14:creationId xmlns:p14="http://schemas.microsoft.com/office/powerpoint/2010/main" val="339082914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E01894-0ADE-4307-BB07-997C0F149653}" type="datetimeFigureOut">
              <a:rPr lang="en-GB" smtClean="0"/>
              <a:t>02/05/2012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EF57AF-BF8D-4990-8D04-260FE3512B79}" type="slidenum">
              <a:rPr lang="en-GB" smtClean="0"/>
              <a:t>‹#›</a:t>
            </a:fld>
            <a:endParaRPr lang="en-GB"/>
          </a:p>
        </p:txBody>
      </p:sp>
    </p:spTree>
    <p:extLst>
      <p:ext uri="{BB962C8B-B14F-4D97-AF65-F5344CB8AC3E}">
        <p14:creationId xmlns:p14="http://schemas.microsoft.com/office/powerpoint/2010/main" val="64639629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E01894-0ADE-4307-BB07-997C0F149653}" type="datetimeFigureOut">
              <a:rPr lang="en-GB" smtClean="0"/>
              <a:t>02/05/2012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EF57AF-BF8D-4990-8D04-260FE3512B79}" type="slidenum">
              <a:rPr lang="en-GB" smtClean="0"/>
              <a:t>‹#›</a:t>
            </a:fld>
            <a:endParaRPr lang="en-GB"/>
          </a:p>
        </p:txBody>
      </p:sp>
    </p:spTree>
    <p:extLst>
      <p:ext uri="{BB962C8B-B14F-4D97-AF65-F5344CB8AC3E}">
        <p14:creationId xmlns:p14="http://schemas.microsoft.com/office/powerpoint/2010/main" val="38117860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E01894-0ADE-4307-BB07-997C0F149653}" type="datetimeFigureOut">
              <a:rPr lang="en-GB" smtClean="0"/>
              <a:t>02/05/2012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EF57AF-BF8D-4990-8D04-260FE3512B79}" type="slidenum">
              <a:rPr lang="en-GB" smtClean="0"/>
              <a:t>‹#›</a:t>
            </a:fld>
            <a:endParaRPr lang="en-GB"/>
          </a:p>
        </p:txBody>
      </p:sp>
    </p:spTree>
    <p:extLst>
      <p:ext uri="{BB962C8B-B14F-4D97-AF65-F5344CB8AC3E}">
        <p14:creationId xmlns:p14="http://schemas.microsoft.com/office/powerpoint/2010/main" val="425819278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E01894-0ADE-4307-BB07-997C0F149653}" type="datetimeFigureOut">
              <a:rPr lang="en-GB" smtClean="0"/>
              <a:t>02/05/2012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EF57AF-BF8D-4990-8D04-260FE3512B79}" type="slidenum">
              <a:rPr lang="en-GB" smtClean="0"/>
              <a:t>‹#›</a:t>
            </a:fld>
            <a:endParaRPr lang="en-GB"/>
          </a:p>
        </p:txBody>
      </p:sp>
    </p:spTree>
    <p:extLst>
      <p:ext uri="{BB962C8B-B14F-4D97-AF65-F5344CB8AC3E}">
        <p14:creationId xmlns:p14="http://schemas.microsoft.com/office/powerpoint/2010/main" val="1969575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4610"/>
            <a:ext cx="9144000" cy="923330"/>
          </a:xfrm>
          <a:prstGeom prst="rect">
            <a:avLst/>
          </a:prstGeom>
          <a:noFill/>
        </p:spPr>
        <p:txBody>
          <a:bodyPr wrap="square" lIns="91440" tIns="45720" rIns="91440" bIns="45720">
            <a:spAutoFit/>
          </a:bodyPr>
          <a:lstStyle/>
          <a:p>
            <a:pPr algn="ctr"/>
            <a:r>
              <a:rPr lang="en-US" sz="5400" b="1" cap="none" spc="0" dirty="0" smtClean="0">
                <a:ln w="17780" cmpd="sng">
                  <a:solidFill>
                    <a:srgbClr val="663300"/>
                  </a:solidFill>
                  <a:prstDash val="solid"/>
                  <a:miter lim="800000"/>
                </a:ln>
                <a:solidFill>
                  <a:schemeClr val="accent2">
                    <a:lumMod val="50000"/>
                  </a:schemeClr>
                </a:solidFill>
              </a:rPr>
              <a:t>Greatness in the Kingdom</a:t>
            </a:r>
            <a:endParaRPr lang="en-US" sz="5400" b="1" cap="none" spc="0" dirty="0">
              <a:ln w="17780" cmpd="sng">
                <a:solidFill>
                  <a:srgbClr val="663300"/>
                </a:solidFill>
                <a:prstDash val="solid"/>
                <a:miter lim="800000"/>
              </a:ln>
              <a:solidFill>
                <a:schemeClr val="accent2">
                  <a:lumMod val="50000"/>
                </a:schemeClr>
              </a:soli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908720"/>
            <a:ext cx="8496945"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5386" y="5373216"/>
            <a:ext cx="3068462" cy="1446550"/>
          </a:xfrm>
          <a:prstGeom prst="rect">
            <a:avLst/>
          </a:prstGeom>
          <a:noFill/>
        </p:spPr>
        <p:txBody>
          <a:bodyPr wrap="square" rtlCol="0">
            <a:spAutoFit/>
          </a:bodyPr>
          <a:lstStyle/>
          <a:p>
            <a:pPr algn="ctr"/>
            <a:r>
              <a:rPr lang="en-GB" sz="3200" b="1" dirty="0" smtClean="0">
                <a:solidFill>
                  <a:schemeClr val="accent2">
                    <a:lumMod val="50000"/>
                  </a:schemeClr>
                </a:solidFill>
              </a:rPr>
              <a:t>Kingdom Character</a:t>
            </a:r>
          </a:p>
          <a:p>
            <a:pPr algn="ctr"/>
            <a:r>
              <a:rPr lang="en-GB" sz="2400" dirty="0" smtClean="0">
                <a:solidFill>
                  <a:schemeClr val="accent2">
                    <a:lumMod val="50000"/>
                  </a:schemeClr>
                </a:solidFill>
              </a:rPr>
              <a:t>(Matt 5:1-12)</a:t>
            </a:r>
            <a:endParaRPr lang="en-GB" sz="2400" dirty="0">
              <a:solidFill>
                <a:schemeClr val="accent2">
                  <a:lumMod val="50000"/>
                </a:schemeClr>
              </a:solidFill>
            </a:endParaRPr>
          </a:p>
        </p:txBody>
      </p:sp>
      <p:sp>
        <p:nvSpPr>
          <p:cNvPr id="13" name="TextBox 12"/>
          <p:cNvSpPr txBox="1"/>
          <p:nvPr/>
        </p:nvSpPr>
        <p:spPr>
          <a:xfrm>
            <a:off x="3037769" y="5373216"/>
            <a:ext cx="3068462" cy="1446550"/>
          </a:xfrm>
          <a:prstGeom prst="rect">
            <a:avLst/>
          </a:prstGeom>
          <a:noFill/>
        </p:spPr>
        <p:txBody>
          <a:bodyPr wrap="square" rtlCol="0">
            <a:spAutoFit/>
          </a:bodyPr>
          <a:lstStyle/>
          <a:p>
            <a:pPr algn="ctr"/>
            <a:r>
              <a:rPr lang="en-GB" sz="3200" b="1" dirty="0" smtClean="0">
                <a:solidFill>
                  <a:schemeClr val="accent2">
                    <a:lumMod val="50000"/>
                  </a:schemeClr>
                </a:solidFill>
              </a:rPr>
              <a:t>Kingdom Calling</a:t>
            </a:r>
          </a:p>
          <a:p>
            <a:pPr algn="ctr"/>
            <a:r>
              <a:rPr lang="en-GB" sz="2400" dirty="0">
                <a:solidFill>
                  <a:schemeClr val="accent2">
                    <a:lumMod val="50000"/>
                  </a:schemeClr>
                </a:solidFill>
              </a:rPr>
              <a:t>(Matt </a:t>
            </a:r>
            <a:r>
              <a:rPr lang="en-GB" sz="2400" dirty="0" smtClean="0">
                <a:solidFill>
                  <a:schemeClr val="accent2">
                    <a:lumMod val="50000"/>
                  </a:schemeClr>
                </a:solidFill>
              </a:rPr>
              <a:t>5:13-16)</a:t>
            </a:r>
            <a:endParaRPr lang="en-GB" sz="2400" dirty="0">
              <a:solidFill>
                <a:schemeClr val="accent2">
                  <a:lumMod val="50000"/>
                </a:schemeClr>
              </a:solidFill>
            </a:endParaRPr>
          </a:p>
        </p:txBody>
      </p:sp>
      <p:sp>
        <p:nvSpPr>
          <p:cNvPr id="14" name="TextBox 13"/>
          <p:cNvSpPr txBox="1"/>
          <p:nvPr/>
        </p:nvSpPr>
        <p:spPr>
          <a:xfrm>
            <a:off x="5940152" y="5373216"/>
            <a:ext cx="3068462" cy="1446550"/>
          </a:xfrm>
          <a:prstGeom prst="rect">
            <a:avLst/>
          </a:prstGeom>
          <a:noFill/>
        </p:spPr>
        <p:txBody>
          <a:bodyPr wrap="square" rtlCol="0">
            <a:spAutoFit/>
          </a:bodyPr>
          <a:lstStyle/>
          <a:p>
            <a:pPr algn="ctr"/>
            <a:r>
              <a:rPr lang="en-GB" sz="3200" b="1" dirty="0" smtClean="0">
                <a:solidFill>
                  <a:schemeClr val="accent2">
                    <a:lumMod val="50000"/>
                  </a:schemeClr>
                </a:solidFill>
              </a:rPr>
              <a:t>Kingdom Conduct</a:t>
            </a:r>
          </a:p>
          <a:p>
            <a:pPr algn="ctr"/>
            <a:r>
              <a:rPr lang="en-GB" sz="2400" dirty="0">
                <a:solidFill>
                  <a:schemeClr val="accent2">
                    <a:lumMod val="50000"/>
                  </a:schemeClr>
                </a:solidFill>
              </a:rPr>
              <a:t>(Matt </a:t>
            </a:r>
            <a:r>
              <a:rPr lang="en-GB" sz="2400" dirty="0" smtClean="0">
                <a:solidFill>
                  <a:schemeClr val="accent2">
                    <a:lumMod val="50000"/>
                  </a:schemeClr>
                </a:solidFill>
              </a:rPr>
              <a:t>5:17-7:27)</a:t>
            </a:r>
            <a:endParaRPr lang="en-GB" sz="2400" dirty="0">
              <a:solidFill>
                <a:schemeClr val="accent2">
                  <a:lumMod val="50000"/>
                </a:schemeClr>
              </a:solidFill>
            </a:endParaRPr>
          </a:p>
        </p:txBody>
      </p:sp>
    </p:spTree>
    <p:extLst>
      <p:ext uri="{BB962C8B-B14F-4D97-AF65-F5344CB8AC3E}">
        <p14:creationId xmlns:p14="http://schemas.microsoft.com/office/powerpoint/2010/main" val="14057988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12" y="0"/>
            <a:ext cx="9160912" cy="830997"/>
          </a:xfrm>
          <a:prstGeom prst="rect">
            <a:avLst/>
          </a:prstGeom>
          <a:noFill/>
        </p:spPr>
        <p:txBody>
          <a:bodyPr wrap="square" lIns="91440" tIns="45720" rIns="91440" bIns="45720">
            <a:spAutoFit/>
          </a:bodyPr>
          <a:lstStyle/>
          <a:p>
            <a:pPr algn="ctr"/>
            <a:r>
              <a:rPr lang="en-US" sz="4800" b="1" dirty="0" smtClean="0">
                <a:ln w="10541" cmpd="sng">
                  <a:solidFill>
                    <a:schemeClr val="tx1"/>
                  </a:solidFill>
                  <a:prstDash val="solid"/>
                </a:ln>
              </a:rPr>
              <a:t>Great Kingdom Relationships</a:t>
            </a:r>
            <a:endParaRPr lang="en-US" sz="4800" b="1" cap="none" spc="0" dirty="0">
              <a:ln w="10541" cmpd="sng">
                <a:solidFill>
                  <a:schemeClr val="tx1"/>
                </a:solidFill>
                <a:prstDash val="solid"/>
              </a:ln>
              <a:effectLst/>
            </a:endParaRPr>
          </a:p>
        </p:txBody>
      </p:sp>
      <p:pic>
        <p:nvPicPr>
          <p:cNvPr id="8194" name="Picture 2" descr="http://www.promotinglinux.com/images/pages/linux/Linux-Babies-Ang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062932"/>
            <a:ext cx="3043455" cy="41074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393" y="974338"/>
            <a:ext cx="3166233" cy="1446550"/>
          </a:xfrm>
          <a:prstGeom prst="rect">
            <a:avLst/>
          </a:prstGeom>
          <a:noFill/>
        </p:spPr>
        <p:txBody>
          <a:bodyPr wrap="square" rtlCol="0">
            <a:spAutoFit/>
          </a:bodyPr>
          <a:lstStyle/>
          <a:p>
            <a:pPr algn="ctr"/>
            <a:r>
              <a:rPr lang="en-GB" sz="3200" dirty="0" smtClean="0"/>
              <a:t>Put aside </a:t>
            </a:r>
            <a:r>
              <a:rPr lang="en-GB" sz="3200" b="1" dirty="0" smtClean="0"/>
              <a:t>anger</a:t>
            </a:r>
            <a:r>
              <a:rPr lang="en-GB" sz="3200" dirty="0" smtClean="0"/>
              <a:t>, wrath …</a:t>
            </a:r>
          </a:p>
          <a:p>
            <a:pPr algn="ctr"/>
            <a:r>
              <a:rPr lang="en-GB" sz="2400" dirty="0" smtClean="0">
                <a:solidFill>
                  <a:schemeClr val="accent1"/>
                </a:solidFill>
              </a:rPr>
              <a:t>(Colossians 3:8)</a:t>
            </a:r>
            <a:endParaRPr lang="en-GB" sz="2400" dirty="0">
              <a:solidFill>
                <a:schemeClr val="accent1"/>
              </a:solidFill>
            </a:endParaRPr>
          </a:p>
        </p:txBody>
      </p:sp>
      <p:sp>
        <p:nvSpPr>
          <p:cNvPr id="8" name="TextBox 7"/>
          <p:cNvSpPr txBox="1"/>
          <p:nvPr/>
        </p:nvSpPr>
        <p:spPr>
          <a:xfrm>
            <a:off x="-20895" y="2869773"/>
            <a:ext cx="3152735" cy="2431435"/>
          </a:xfrm>
          <a:prstGeom prst="rect">
            <a:avLst/>
          </a:prstGeom>
          <a:noFill/>
        </p:spPr>
        <p:txBody>
          <a:bodyPr wrap="square" rtlCol="0">
            <a:spAutoFit/>
          </a:bodyPr>
          <a:lstStyle/>
          <a:p>
            <a:pPr algn="ctr"/>
            <a:r>
              <a:rPr lang="en-GB" sz="3200" dirty="0" smtClean="0"/>
              <a:t>Man’s </a:t>
            </a:r>
            <a:r>
              <a:rPr lang="en-GB" sz="3200" b="1" dirty="0" smtClean="0"/>
              <a:t>anger</a:t>
            </a:r>
            <a:r>
              <a:rPr lang="en-GB" sz="3200" dirty="0" smtClean="0"/>
              <a:t> does not achieve God’s righteousness</a:t>
            </a:r>
          </a:p>
          <a:p>
            <a:pPr algn="ctr"/>
            <a:r>
              <a:rPr lang="en-GB" sz="2400" dirty="0" smtClean="0">
                <a:solidFill>
                  <a:schemeClr val="accent1"/>
                </a:solidFill>
              </a:rPr>
              <a:t>(James 1:20)</a:t>
            </a:r>
            <a:endParaRPr lang="en-GB" sz="2400" dirty="0">
              <a:solidFill>
                <a:schemeClr val="accent1"/>
              </a:solidFill>
            </a:endParaRPr>
          </a:p>
        </p:txBody>
      </p:sp>
      <p:sp>
        <p:nvSpPr>
          <p:cNvPr id="9" name="TextBox 8"/>
          <p:cNvSpPr txBox="1"/>
          <p:nvPr/>
        </p:nvSpPr>
        <p:spPr>
          <a:xfrm>
            <a:off x="5940152" y="974338"/>
            <a:ext cx="3200222" cy="1446550"/>
          </a:xfrm>
          <a:prstGeom prst="rect">
            <a:avLst/>
          </a:prstGeom>
          <a:noFill/>
        </p:spPr>
        <p:txBody>
          <a:bodyPr wrap="square" rtlCol="0">
            <a:spAutoFit/>
          </a:bodyPr>
          <a:lstStyle/>
          <a:p>
            <a:pPr algn="ctr"/>
            <a:r>
              <a:rPr lang="en-GB" sz="3200" dirty="0" smtClean="0"/>
              <a:t>Be </a:t>
            </a:r>
            <a:r>
              <a:rPr lang="en-GB" sz="3200" b="1" dirty="0" smtClean="0"/>
              <a:t>angry</a:t>
            </a:r>
            <a:r>
              <a:rPr lang="en-GB" sz="3200" dirty="0" smtClean="0"/>
              <a:t>, and yet do not sin.</a:t>
            </a:r>
          </a:p>
          <a:p>
            <a:pPr algn="ctr"/>
            <a:r>
              <a:rPr lang="en-GB" sz="2400" dirty="0" smtClean="0">
                <a:solidFill>
                  <a:schemeClr val="accent1"/>
                </a:solidFill>
              </a:rPr>
              <a:t>(Ephesians 4:26)</a:t>
            </a:r>
            <a:endParaRPr lang="en-GB" sz="2400" dirty="0">
              <a:solidFill>
                <a:schemeClr val="accent1"/>
              </a:solidFill>
            </a:endParaRPr>
          </a:p>
        </p:txBody>
      </p:sp>
      <p:sp>
        <p:nvSpPr>
          <p:cNvPr id="10" name="TextBox 9"/>
          <p:cNvSpPr txBox="1"/>
          <p:nvPr/>
        </p:nvSpPr>
        <p:spPr>
          <a:xfrm>
            <a:off x="5940152" y="2420888"/>
            <a:ext cx="3200222" cy="1446550"/>
          </a:xfrm>
          <a:prstGeom prst="rect">
            <a:avLst/>
          </a:prstGeom>
          <a:noFill/>
        </p:spPr>
        <p:txBody>
          <a:bodyPr wrap="square" rtlCol="0">
            <a:spAutoFit/>
          </a:bodyPr>
          <a:lstStyle/>
          <a:p>
            <a:pPr algn="ctr"/>
            <a:r>
              <a:rPr lang="en-GB" sz="3200" dirty="0" smtClean="0"/>
              <a:t>Be slow to</a:t>
            </a:r>
            <a:r>
              <a:rPr lang="en-GB" sz="3200" b="1" dirty="0" smtClean="0"/>
              <a:t> anger</a:t>
            </a:r>
            <a:endParaRPr lang="en-GB" sz="3200" dirty="0" smtClean="0"/>
          </a:p>
          <a:p>
            <a:pPr algn="ctr"/>
            <a:r>
              <a:rPr lang="en-GB" sz="2400" dirty="0" smtClean="0">
                <a:solidFill>
                  <a:schemeClr val="accent1"/>
                </a:solidFill>
              </a:rPr>
              <a:t>(James 1:19)</a:t>
            </a:r>
            <a:endParaRPr lang="en-GB" sz="2400" dirty="0">
              <a:solidFill>
                <a:schemeClr val="accent1"/>
              </a:solidFill>
            </a:endParaRPr>
          </a:p>
        </p:txBody>
      </p:sp>
      <p:sp>
        <p:nvSpPr>
          <p:cNvPr id="11" name="TextBox 10"/>
          <p:cNvSpPr txBox="1"/>
          <p:nvPr/>
        </p:nvSpPr>
        <p:spPr>
          <a:xfrm>
            <a:off x="5940152" y="3861048"/>
            <a:ext cx="3200222" cy="1446550"/>
          </a:xfrm>
          <a:prstGeom prst="rect">
            <a:avLst/>
          </a:prstGeom>
          <a:noFill/>
        </p:spPr>
        <p:txBody>
          <a:bodyPr wrap="square" rtlCol="0">
            <a:spAutoFit/>
          </a:bodyPr>
          <a:lstStyle/>
          <a:p>
            <a:pPr algn="ctr"/>
            <a:r>
              <a:rPr lang="en-GB" sz="3200" b="1" dirty="0" smtClean="0"/>
              <a:t>Anger</a:t>
            </a:r>
            <a:r>
              <a:rPr lang="en-GB" sz="3200" dirty="0" smtClean="0"/>
              <a:t> gives the devil a foothold </a:t>
            </a:r>
            <a:r>
              <a:rPr lang="en-GB" sz="2400" dirty="0" smtClean="0">
                <a:solidFill>
                  <a:schemeClr val="accent1"/>
                </a:solidFill>
              </a:rPr>
              <a:t>(Ephesians 4:27)</a:t>
            </a:r>
            <a:endParaRPr lang="en-GB" sz="2400" dirty="0">
              <a:solidFill>
                <a:schemeClr val="accent1"/>
              </a:solidFill>
            </a:endParaRPr>
          </a:p>
        </p:txBody>
      </p:sp>
      <p:sp>
        <p:nvSpPr>
          <p:cNvPr id="3" name="TextBox 2"/>
          <p:cNvSpPr txBox="1"/>
          <p:nvPr/>
        </p:nvSpPr>
        <p:spPr>
          <a:xfrm>
            <a:off x="0" y="5301208"/>
            <a:ext cx="9144000" cy="646331"/>
          </a:xfrm>
          <a:prstGeom prst="rect">
            <a:avLst/>
          </a:prstGeom>
          <a:noFill/>
        </p:spPr>
        <p:txBody>
          <a:bodyPr wrap="square" rtlCol="0">
            <a:spAutoFit/>
          </a:bodyPr>
          <a:lstStyle/>
          <a:p>
            <a:pPr algn="ctr"/>
            <a:r>
              <a:rPr lang="en-GB" sz="3600" b="1" dirty="0" smtClean="0"/>
              <a:t>Godly anger hates sin</a:t>
            </a:r>
            <a:endParaRPr lang="en-GB" sz="3600" b="1" dirty="0"/>
          </a:p>
        </p:txBody>
      </p:sp>
      <p:sp>
        <p:nvSpPr>
          <p:cNvPr id="12" name="TextBox 11"/>
          <p:cNvSpPr txBox="1"/>
          <p:nvPr/>
        </p:nvSpPr>
        <p:spPr>
          <a:xfrm>
            <a:off x="0" y="5807005"/>
            <a:ext cx="9144000" cy="646331"/>
          </a:xfrm>
          <a:prstGeom prst="rect">
            <a:avLst/>
          </a:prstGeom>
          <a:noFill/>
        </p:spPr>
        <p:txBody>
          <a:bodyPr wrap="square" rtlCol="0">
            <a:spAutoFit/>
          </a:bodyPr>
          <a:lstStyle/>
          <a:p>
            <a:pPr algn="ctr"/>
            <a:r>
              <a:rPr lang="en-GB" sz="3600" b="1" dirty="0" smtClean="0"/>
              <a:t>Godly anger loves sinners </a:t>
            </a:r>
            <a:endParaRPr lang="en-GB" sz="3600" b="1" dirty="0"/>
          </a:p>
        </p:txBody>
      </p:sp>
    </p:spTree>
    <p:extLst>
      <p:ext uri="{BB962C8B-B14F-4D97-AF65-F5344CB8AC3E}">
        <p14:creationId xmlns:p14="http://schemas.microsoft.com/office/powerpoint/2010/main" val="11458731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3"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1902680" y="4334585"/>
            <a:ext cx="1512168" cy="792088"/>
          </a:xfrm>
          <a:prstGeom prst="cloud">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loud 4"/>
          <p:cNvSpPr/>
          <p:nvPr/>
        </p:nvSpPr>
        <p:spPr>
          <a:xfrm>
            <a:off x="959527" y="5389637"/>
            <a:ext cx="1512168" cy="792088"/>
          </a:xfrm>
          <a:prstGeom prst="cloud">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6912" y="0"/>
            <a:ext cx="9160912" cy="830997"/>
          </a:xfrm>
          <a:prstGeom prst="rect">
            <a:avLst/>
          </a:prstGeom>
          <a:noFill/>
        </p:spPr>
        <p:txBody>
          <a:bodyPr wrap="square" lIns="91440" tIns="45720" rIns="91440" bIns="45720">
            <a:spAutoFit/>
          </a:bodyPr>
          <a:lstStyle/>
          <a:p>
            <a:pPr algn="ctr"/>
            <a:r>
              <a:rPr lang="en-US" sz="4800" b="1" dirty="0" smtClean="0">
                <a:ln w="10541" cmpd="sng">
                  <a:solidFill>
                    <a:schemeClr val="tx1"/>
                  </a:solidFill>
                  <a:prstDash val="solid"/>
                </a:ln>
              </a:rPr>
              <a:t>Great Kingdom Relationships</a:t>
            </a:r>
            <a:endParaRPr lang="en-US" sz="4800" b="1" cap="none" spc="0" dirty="0">
              <a:ln w="10541" cmpd="sng">
                <a:solidFill>
                  <a:schemeClr val="tx1"/>
                </a:solidFill>
                <a:prstDash val="solid"/>
              </a:ln>
              <a:effectLst/>
            </a:endParaRPr>
          </a:p>
        </p:txBody>
      </p:sp>
      <p:pic>
        <p:nvPicPr>
          <p:cNvPr id="5122" name="Picture 2" descr="http://www.blurtit.com/var/question/q/q5/q52/q529/q5290/q5290719_1010139_sne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27" y="1052736"/>
            <a:ext cx="5165314" cy="28803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4744" y="5484421"/>
            <a:ext cx="3505248" cy="1077218"/>
          </a:xfrm>
          <a:prstGeom prst="rect">
            <a:avLst/>
          </a:prstGeom>
          <a:noFill/>
        </p:spPr>
        <p:txBody>
          <a:bodyPr wrap="square" rtlCol="0">
            <a:spAutoFit/>
          </a:bodyPr>
          <a:lstStyle/>
          <a:p>
            <a:pPr algn="ctr"/>
            <a:r>
              <a:rPr lang="en-GB" sz="3200" dirty="0" smtClean="0"/>
              <a:t>“</a:t>
            </a:r>
            <a:r>
              <a:rPr lang="en-GB" sz="3200" b="1" dirty="0" err="1" smtClean="0"/>
              <a:t>Raca</a:t>
            </a:r>
            <a:r>
              <a:rPr lang="en-GB" sz="3200" dirty="0" smtClean="0"/>
              <a:t>” is Aramaic term of contempt</a:t>
            </a:r>
            <a:endParaRPr lang="en-GB" sz="3200" dirty="0"/>
          </a:p>
        </p:txBody>
      </p:sp>
      <p:pic>
        <p:nvPicPr>
          <p:cNvPr id="10" name="Picture 2" descr="http://web.orange.co.uk/images/ice/quirkies/a_judge_photolibra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7378" y="3933056"/>
            <a:ext cx="3456383" cy="262858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577378" y="1340768"/>
            <a:ext cx="3456383" cy="2431435"/>
          </a:xfrm>
          <a:prstGeom prst="rect">
            <a:avLst/>
          </a:prstGeom>
          <a:noFill/>
        </p:spPr>
        <p:txBody>
          <a:bodyPr wrap="square" rtlCol="0">
            <a:spAutoFit/>
          </a:bodyPr>
          <a:lstStyle/>
          <a:p>
            <a:pPr algn="ctr"/>
            <a:r>
              <a:rPr lang="en-GB" sz="3200" dirty="0" smtClean="0"/>
              <a:t>“you are in danger of being brought before the </a:t>
            </a:r>
            <a:r>
              <a:rPr lang="en-GB" sz="3200" b="1" dirty="0" smtClean="0"/>
              <a:t>court</a:t>
            </a:r>
            <a:r>
              <a:rPr lang="en-GB" sz="3200" dirty="0" smtClean="0"/>
              <a:t>”</a:t>
            </a:r>
          </a:p>
          <a:p>
            <a:pPr algn="ctr"/>
            <a:r>
              <a:rPr lang="en-GB" sz="2400" dirty="0" smtClean="0">
                <a:solidFill>
                  <a:schemeClr val="accent1"/>
                </a:solidFill>
              </a:rPr>
              <a:t>(Matthew 5:22)</a:t>
            </a:r>
            <a:endParaRPr lang="en-GB" dirty="0">
              <a:solidFill>
                <a:schemeClr val="accent1"/>
              </a:solidFill>
            </a:endParaRPr>
          </a:p>
        </p:txBody>
      </p:sp>
      <p:sp>
        <p:nvSpPr>
          <p:cNvPr id="2" name="TextBox 1"/>
          <p:cNvSpPr txBox="1"/>
          <p:nvPr/>
        </p:nvSpPr>
        <p:spPr>
          <a:xfrm>
            <a:off x="-16912" y="3933056"/>
            <a:ext cx="5351353" cy="1446550"/>
          </a:xfrm>
          <a:prstGeom prst="rect">
            <a:avLst/>
          </a:prstGeom>
          <a:noFill/>
        </p:spPr>
        <p:txBody>
          <a:bodyPr wrap="square" rtlCol="0">
            <a:spAutoFit/>
          </a:bodyPr>
          <a:lstStyle/>
          <a:p>
            <a:pPr algn="ctr"/>
            <a:r>
              <a:rPr lang="en-GB" sz="3200" dirty="0" smtClean="0"/>
              <a:t>“if you call someone an </a:t>
            </a:r>
            <a:r>
              <a:rPr lang="en-GB" sz="3200" b="1" dirty="0" smtClean="0"/>
              <a:t>idiot</a:t>
            </a:r>
            <a:r>
              <a:rPr lang="en-GB" sz="3200" dirty="0" smtClean="0"/>
              <a:t>”</a:t>
            </a:r>
          </a:p>
          <a:p>
            <a:pPr algn="ctr"/>
            <a:r>
              <a:rPr lang="en-GB" sz="2400" dirty="0" smtClean="0">
                <a:solidFill>
                  <a:schemeClr val="accent1"/>
                </a:solidFill>
              </a:rPr>
              <a:t>(Matthew 5:22)</a:t>
            </a:r>
            <a:endParaRPr lang="en-GB" dirty="0">
              <a:solidFill>
                <a:schemeClr val="accent1"/>
              </a:solidFill>
            </a:endParaRPr>
          </a:p>
        </p:txBody>
      </p:sp>
    </p:spTree>
    <p:extLst>
      <p:ext uri="{BB962C8B-B14F-4D97-AF65-F5344CB8AC3E}">
        <p14:creationId xmlns:p14="http://schemas.microsoft.com/office/powerpoint/2010/main" val="10263440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3"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2879304" y="5085184"/>
            <a:ext cx="1714603" cy="792088"/>
          </a:xfrm>
          <a:prstGeom prst="cloud">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6912" y="0"/>
            <a:ext cx="9160912" cy="830997"/>
          </a:xfrm>
          <a:prstGeom prst="rect">
            <a:avLst/>
          </a:prstGeom>
          <a:noFill/>
        </p:spPr>
        <p:txBody>
          <a:bodyPr wrap="square" lIns="91440" tIns="45720" rIns="91440" bIns="45720">
            <a:spAutoFit/>
          </a:bodyPr>
          <a:lstStyle/>
          <a:p>
            <a:pPr algn="ctr"/>
            <a:r>
              <a:rPr lang="en-US" sz="4800" b="1" dirty="0" smtClean="0">
                <a:ln w="10541" cmpd="sng">
                  <a:solidFill>
                    <a:schemeClr val="tx1"/>
                  </a:solidFill>
                  <a:prstDash val="solid"/>
                </a:ln>
              </a:rPr>
              <a:t>Great Kingdom Relationships</a:t>
            </a:r>
            <a:endParaRPr lang="en-US" sz="4800" b="1" cap="none" spc="0" dirty="0">
              <a:ln w="10541" cmpd="sng">
                <a:solidFill>
                  <a:schemeClr val="tx1"/>
                </a:solidFill>
                <a:prstDash val="solid"/>
              </a:ln>
              <a:effectLst/>
            </a:endParaRPr>
          </a:p>
        </p:txBody>
      </p:sp>
      <p:pic>
        <p:nvPicPr>
          <p:cNvPr id="4098" name="Picture 2" descr="http://whatwouldamenschdo.com/wp-content/uploads/2011/11/Angry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21080"/>
            <a:ext cx="4370444" cy="3456384"/>
          </a:xfrm>
          <a:prstGeom prst="rect">
            <a:avLst/>
          </a:prstGeom>
          <a:noFill/>
          <a:extLst>
            <a:ext uri="{909E8E84-426E-40DD-AFC4-6F175D3DCCD1}">
              <a14:hiddenFill xmlns:a14="http://schemas.microsoft.com/office/drawing/2010/main">
                <a:solidFill>
                  <a:srgbClr val="FFFFFF"/>
                </a:solidFill>
              </a14:hiddenFill>
            </a:ext>
          </a:extLst>
        </p:spPr>
      </p:pic>
      <p:sp>
        <p:nvSpPr>
          <p:cNvPr id="7" name="Cloud 6"/>
          <p:cNvSpPr/>
          <p:nvPr/>
        </p:nvSpPr>
        <p:spPr>
          <a:xfrm>
            <a:off x="287016" y="4514479"/>
            <a:ext cx="1584176" cy="792088"/>
          </a:xfrm>
          <a:prstGeom prst="cloud">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75499" y="4581128"/>
            <a:ext cx="4932039" cy="584775"/>
          </a:xfrm>
          <a:prstGeom prst="rect">
            <a:avLst/>
          </a:prstGeom>
          <a:noFill/>
        </p:spPr>
        <p:txBody>
          <a:bodyPr wrap="square" rtlCol="0">
            <a:spAutoFit/>
          </a:bodyPr>
          <a:lstStyle/>
          <a:p>
            <a:pPr algn="ctr"/>
            <a:r>
              <a:rPr lang="en-GB" sz="3200" dirty="0" smtClean="0"/>
              <a:t>“</a:t>
            </a:r>
            <a:r>
              <a:rPr lang="en-GB" sz="3200" b="1" dirty="0" err="1" smtClean="0"/>
              <a:t>moros</a:t>
            </a:r>
            <a:r>
              <a:rPr lang="en-GB" sz="3200" dirty="0" smtClean="0"/>
              <a:t>” is a moral fool</a:t>
            </a:r>
            <a:endParaRPr lang="en-GB" sz="3200" dirty="0"/>
          </a:p>
        </p:txBody>
      </p:sp>
      <p:pic>
        <p:nvPicPr>
          <p:cNvPr id="10" name="Picture 6" descr="http://writingcreativenonfiction.files.wordpress.com/2012/02/hell-fi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6054" y="1021080"/>
            <a:ext cx="4370442" cy="34563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66054" y="4581128"/>
            <a:ext cx="4370442" cy="1446550"/>
          </a:xfrm>
          <a:prstGeom prst="rect">
            <a:avLst/>
          </a:prstGeom>
          <a:noFill/>
        </p:spPr>
        <p:txBody>
          <a:bodyPr wrap="square" rtlCol="0">
            <a:spAutoFit/>
          </a:bodyPr>
          <a:lstStyle/>
          <a:p>
            <a:pPr algn="ctr"/>
            <a:r>
              <a:rPr lang="en-GB" sz="3200" dirty="0" smtClean="0"/>
              <a:t>“in danger of the </a:t>
            </a:r>
          </a:p>
          <a:p>
            <a:pPr algn="ctr"/>
            <a:r>
              <a:rPr lang="en-GB" sz="3200" b="1" dirty="0" smtClean="0"/>
              <a:t>fires of hell</a:t>
            </a:r>
            <a:r>
              <a:rPr lang="en-GB" sz="3200" dirty="0" smtClean="0"/>
              <a:t>”</a:t>
            </a:r>
          </a:p>
          <a:p>
            <a:pPr algn="ctr"/>
            <a:r>
              <a:rPr lang="en-GB" sz="2400" dirty="0" smtClean="0">
                <a:solidFill>
                  <a:schemeClr val="accent1"/>
                </a:solidFill>
              </a:rPr>
              <a:t>(Matthew 5:22)</a:t>
            </a:r>
            <a:endParaRPr lang="en-GB" sz="2400" dirty="0">
              <a:solidFill>
                <a:schemeClr val="accent1"/>
              </a:solidFill>
            </a:endParaRPr>
          </a:p>
        </p:txBody>
      </p:sp>
      <p:sp>
        <p:nvSpPr>
          <p:cNvPr id="8" name="TextBox 7"/>
          <p:cNvSpPr txBox="1"/>
          <p:nvPr/>
        </p:nvSpPr>
        <p:spPr>
          <a:xfrm>
            <a:off x="-108520" y="5211197"/>
            <a:ext cx="4932039" cy="954107"/>
          </a:xfrm>
          <a:prstGeom prst="rect">
            <a:avLst/>
          </a:prstGeom>
          <a:noFill/>
        </p:spPr>
        <p:txBody>
          <a:bodyPr wrap="square" rtlCol="0">
            <a:spAutoFit/>
          </a:bodyPr>
          <a:lstStyle/>
          <a:p>
            <a:pPr algn="ctr"/>
            <a:r>
              <a:rPr lang="en-GB" sz="3200" dirty="0" smtClean="0"/>
              <a:t>“whoever says “You fool”</a:t>
            </a:r>
          </a:p>
          <a:p>
            <a:pPr algn="ctr"/>
            <a:r>
              <a:rPr lang="en-GB" sz="2400" dirty="0" smtClean="0">
                <a:solidFill>
                  <a:schemeClr val="accent1"/>
                </a:solidFill>
              </a:rPr>
              <a:t>(Matthew 5:22)</a:t>
            </a:r>
            <a:endParaRPr lang="en-GB" dirty="0">
              <a:solidFill>
                <a:schemeClr val="accent1"/>
              </a:solidFill>
            </a:endParaRPr>
          </a:p>
        </p:txBody>
      </p:sp>
    </p:spTree>
    <p:extLst>
      <p:ext uri="{BB962C8B-B14F-4D97-AF65-F5344CB8AC3E}">
        <p14:creationId xmlns:p14="http://schemas.microsoft.com/office/powerpoint/2010/main" val="39799165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87" y="0"/>
            <a:ext cx="920717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912" y="0"/>
            <a:ext cx="9160912" cy="830997"/>
          </a:xfrm>
          <a:prstGeom prst="rect">
            <a:avLst/>
          </a:prstGeom>
          <a:noFill/>
        </p:spPr>
        <p:txBody>
          <a:bodyPr wrap="square" lIns="91440" tIns="45720" rIns="91440" bIns="45720">
            <a:spAutoFit/>
          </a:bodyPr>
          <a:lstStyle/>
          <a:p>
            <a:pPr algn="ctr"/>
            <a:r>
              <a:rPr lang="en-US" sz="4800" b="1" dirty="0" smtClean="0">
                <a:ln w="3175" cmpd="sng">
                  <a:solidFill>
                    <a:schemeClr val="tx1"/>
                  </a:solidFill>
                  <a:prstDash val="solid"/>
                </a:ln>
                <a:solidFill>
                  <a:schemeClr val="bg1"/>
                </a:solidFill>
              </a:rPr>
              <a:t>Great Kingdom Relationships</a:t>
            </a:r>
            <a:endParaRPr lang="en-US" sz="4800" b="1" cap="none" spc="0" dirty="0">
              <a:ln w="3175" cmpd="sng">
                <a:solidFill>
                  <a:schemeClr val="tx1"/>
                </a:solidFill>
                <a:prstDash val="solid"/>
              </a:ln>
              <a:solidFill>
                <a:schemeClr val="bg1"/>
              </a:solidFill>
              <a:effectLst/>
            </a:endParaRPr>
          </a:p>
        </p:txBody>
      </p:sp>
      <p:sp>
        <p:nvSpPr>
          <p:cNvPr id="6" name="TextBox 5"/>
          <p:cNvSpPr txBox="1"/>
          <p:nvPr/>
        </p:nvSpPr>
        <p:spPr>
          <a:xfrm>
            <a:off x="107504" y="5301208"/>
            <a:ext cx="6120680" cy="1015663"/>
          </a:xfrm>
          <a:prstGeom prst="rect">
            <a:avLst/>
          </a:prstGeom>
          <a:noFill/>
        </p:spPr>
        <p:txBody>
          <a:bodyPr wrap="square" rtlCol="0">
            <a:spAutoFit/>
          </a:bodyPr>
          <a:lstStyle/>
          <a:p>
            <a:r>
              <a:rPr lang="en-GB" sz="3600" dirty="0" smtClean="0">
                <a:solidFill>
                  <a:schemeClr val="bg1"/>
                </a:solidFill>
              </a:rPr>
              <a:t>offering your gift at the altar</a:t>
            </a:r>
          </a:p>
          <a:p>
            <a:r>
              <a:rPr lang="en-GB" sz="2400" dirty="0" smtClean="0">
                <a:solidFill>
                  <a:schemeClr val="tx2">
                    <a:lumMod val="40000"/>
                    <a:lumOff val="60000"/>
                  </a:schemeClr>
                </a:solidFill>
              </a:rPr>
              <a:t>(Matthew 5:23)</a:t>
            </a:r>
            <a:endParaRPr lang="en-GB" sz="2400" dirty="0">
              <a:solidFill>
                <a:schemeClr val="tx2">
                  <a:lumMod val="40000"/>
                  <a:lumOff val="60000"/>
                </a:schemeClr>
              </a:solidFill>
            </a:endParaRPr>
          </a:p>
        </p:txBody>
      </p:sp>
    </p:spTree>
    <p:extLst>
      <p:ext uri="{BB962C8B-B14F-4D97-AF65-F5344CB8AC3E}">
        <p14:creationId xmlns:p14="http://schemas.microsoft.com/office/powerpoint/2010/main" val="2800518045"/>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cache.daylife.com/imageserve/04XO1lI5NB5OJ/61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87" y="-27385"/>
            <a:ext cx="9175587" cy="69269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912" y="0"/>
            <a:ext cx="9160912" cy="830997"/>
          </a:xfrm>
          <a:prstGeom prst="rect">
            <a:avLst/>
          </a:prstGeom>
          <a:noFill/>
        </p:spPr>
        <p:txBody>
          <a:bodyPr wrap="square" lIns="91440" tIns="45720" rIns="91440" bIns="45720">
            <a:spAutoFit/>
          </a:bodyPr>
          <a:lstStyle/>
          <a:p>
            <a:pPr algn="ctr"/>
            <a:r>
              <a:rPr lang="en-US" sz="4800" b="1" dirty="0" smtClean="0">
                <a:ln w="3175" cmpd="sng">
                  <a:solidFill>
                    <a:schemeClr val="tx1"/>
                  </a:solidFill>
                  <a:prstDash val="solid"/>
                </a:ln>
                <a:solidFill>
                  <a:schemeClr val="bg1"/>
                </a:solidFill>
              </a:rPr>
              <a:t>Great Kingdom Relationships</a:t>
            </a:r>
            <a:endParaRPr lang="en-US" sz="4800" b="1" cap="none" spc="0" dirty="0">
              <a:ln w="3175" cmpd="sng">
                <a:solidFill>
                  <a:schemeClr val="tx1"/>
                </a:solidFill>
                <a:prstDash val="solid"/>
              </a:ln>
              <a:solidFill>
                <a:schemeClr val="bg1"/>
              </a:solidFill>
              <a:effectLst/>
            </a:endParaRPr>
          </a:p>
        </p:txBody>
      </p:sp>
      <p:sp>
        <p:nvSpPr>
          <p:cNvPr id="6" name="TextBox 5"/>
          <p:cNvSpPr txBox="1"/>
          <p:nvPr/>
        </p:nvSpPr>
        <p:spPr>
          <a:xfrm>
            <a:off x="1547664" y="5517232"/>
            <a:ext cx="6120680" cy="1015663"/>
          </a:xfrm>
          <a:prstGeom prst="rect">
            <a:avLst/>
          </a:prstGeom>
          <a:noFill/>
        </p:spPr>
        <p:txBody>
          <a:bodyPr wrap="square" rtlCol="0">
            <a:spAutoFit/>
          </a:bodyPr>
          <a:lstStyle/>
          <a:p>
            <a:r>
              <a:rPr lang="en-GB" sz="3600" dirty="0" smtClean="0">
                <a:solidFill>
                  <a:schemeClr val="bg1"/>
                </a:solidFill>
              </a:rPr>
              <a:t>on your way to court</a:t>
            </a:r>
          </a:p>
          <a:p>
            <a:r>
              <a:rPr lang="en-GB" sz="2400" dirty="0" smtClean="0">
                <a:solidFill>
                  <a:schemeClr val="tx2">
                    <a:lumMod val="40000"/>
                    <a:lumOff val="60000"/>
                  </a:schemeClr>
                </a:solidFill>
              </a:rPr>
              <a:t>(Matthew 5:24)</a:t>
            </a:r>
            <a:endParaRPr lang="en-GB" sz="2400" dirty="0">
              <a:solidFill>
                <a:schemeClr val="tx2">
                  <a:lumMod val="40000"/>
                  <a:lumOff val="60000"/>
                </a:schemeClr>
              </a:solidFill>
            </a:endParaRPr>
          </a:p>
        </p:txBody>
      </p:sp>
    </p:spTree>
    <p:extLst>
      <p:ext uri="{BB962C8B-B14F-4D97-AF65-F5344CB8AC3E}">
        <p14:creationId xmlns:p14="http://schemas.microsoft.com/office/powerpoint/2010/main" val="1733936569"/>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http://wallszone.com/thumbnails/large_Crack_in_the_Floor_iPad_Wallpaper_370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626006"/>
            <a:ext cx="5571814" cy="41711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912" y="0"/>
            <a:ext cx="9160912" cy="830997"/>
          </a:xfrm>
          <a:prstGeom prst="rect">
            <a:avLst/>
          </a:prstGeom>
          <a:noFill/>
        </p:spPr>
        <p:txBody>
          <a:bodyPr wrap="square" lIns="91440" tIns="45720" rIns="91440" bIns="45720">
            <a:spAutoFit/>
          </a:bodyPr>
          <a:lstStyle/>
          <a:p>
            <a:pPr algn="ctr"/>
            <a:r>
              <a:rPr lang="en-US" sz="4800" b="1" dirty="0" smtClean="0">
                <a:ln w="17780" cmpd="sng">
                  <a:solidFill>
                    <a:schemeClr val="tx1"/>
                  </a:solidFill>
                  <a:prstDash val="solid"/>
                  <a:miter lim="800000"/>
                </a:ln>
              </a:rPr>
              <a:t>Great Kingdom Relationships</a:t>
            </a:r>
            <a:endParaRPr lang="en-US" sz="4800" b="1" dirty="0">
              <a:ln w="17780" cmpd="sng">
                <a:solidFill>
                  <a:schemeClr val="tx1"/>
                </a:solidFill>
                <a:prstDash val="solid"/>
                <a:miter lim="800000"/>
              </a:ln>
            </a:endParaRPr>
          </a:p>
        </p:txBody>
      </p:sp>
      <p:sp>
        <p:nvSpPr>
          <p:cNvPr id="2" name="TextBox 1"/>
          <p:cNvSpPr txBox="1"/>
          <p:nvPr/>
        </p:nvSpPr>
        <p:spPr>
          <a:xfrm>
            <a:off x="-16912" y="4509120"/>
            <a:ext cx="9160912" cy="1631216"/>
          </a:xfrm>
          <a:prstGeom prst="rect">
            <a:avLst/>
          </a:prstGeom>
          <a:noFill/>
        </p:spPr>
        <p:txBody>
          <a:bodyPr wrap="square" rtlCol="0">
            <a:spAutoFit/>
          </a:bodyPr>
          <a:lstStyle/>
          <a:p>
            <a:pPr algn="ctr"/>
            <a:r>
              <a:rPr lang="en-GB" sz="4000" b="1" dirty="0" smtClean="0"/>
              <a:t>It is the heart that matters most</a:t>
            </a:r>
          </a:p>
          <a:p>
            <a:pPr algn="ctr"/>
            <a:r>
              <a:rPr lang="en-GB" sz="3600" dirty="0" smtClean="0"/>
              <a:t>God sees not as man sees.</a:t>
            </a:r>
          </a:p>
          <a:p>
            <a:pPr algn="ctr"/>
            <a:r>
              <a:rPr lang="en-GB" sz="2400" dirty="0" smtClean="0">
                <a:solidFill>
                  <a:schemeClr val="accent1"/>
                </a:solidFill>
              </a:rPr>
              <a:t>(1 Samuel 16:7)</a:t>
            </a:r>
            <a:endParaRPr lang="en-GB" sz="2400" dirty="0">
              <a:solidFill>
                <a:schemeClr val="accent1"/>
              </a:solidFill>
            </a:endParaRPr>
          </a:p>
        </p:txBody>
      </p:sp>
    </p:spTree>
    <p:extLst>
      <p:ext uri="{BB962C8B-B14F-4D97-AF65-F5344CB8AC3E}">
        <p14:creationId xmlns:p14="http://schemas.microsoft.com/office/powerpoint/2010/main" val="596925851"/>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12" y="0"/>
            <a:ext cx="9160912" cy="830997"/>
          </a:xfrm>
          <a:prstGeom prst="rect">
            <a:avLst/>
          </a:prstGeom>
          <a:noFill/>
        </p:spPr>
        <p:txBody>
          <a:bodyPr wrap="square" lIns="91440" tIns="45720" rIns="91440" bIns="45720">
            <a:spAutoFit/>
          </a:bodyPr>
          <a:lstStyle/>
          <a:p>
            <a:pPr algn="ctr"/>
            <a:r>
              <a:rPr lang="en-US" sz="4800" b="1" dirty="0" smtClean="0">
                <a:ln w="10541" cmpd="sng">
                  <a:solidFill>
                    <a:schemeClr val="tx1"/>
                  </a:solidFill>
                  <a:prstDash val="solid"/>
                </a:ln>
              </a:rPr>
              <a:t>Great Kingdom Relationships</a:t>
            </a:r>
            <a:endParaRPr lang="en-US" sz="4800" b="1" cap="none" spc="0" dirty="0">
              <a:ln w="10541" cmpd="sng">
                <a:solidFill>
                  <a:schemeClr val="tx1"/>
                </a:solidFill>
                <a:prstDash val="solid"/>
              </a:ln>
              <a:effectLst/>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915976"/>
            <a:ext cx="3953381" cy="3585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39" y="1220166"/>
            <a:ext cx="3963725" cy="2977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912" y="4317193"/>
            <a:ext cx="4372887" cy="1077218"/>
          </a:xfrm>
          <a:prstGeom prst="rect">
            <a:avLst/>
          </a:prstGeom>
        </p:spPr>
        <p:txBody>
          <a:bodyPr wrap="square">
            <a:spAutoFit/>
          </a:bodyPr>
          <a:lstStyle/>
          <a:p>
            <a:pPr algn="ctr"/>
            <a:r>
              <a:rPr lang="en-GB" sz="3200" dirty="0" smtClean="0"/>
              <a:t>so careful to clean the outside of the cup</a:t>
            </a:r>
            <a:endParaRPr lang="en-GB" sz="3200" dirty="0"/>
          </a:p>
        </p:txBody>
      </p:sp>
      <p:sp>
        <p:nvSpPr>
          <p:cNvPr id="3" name="Rectangle 2"/>
          <p:cNvSpPr/>
          <p:nvPr/>
        </p:nvSpPr>
        <p:spPr>
          <a:xfrm>
            <a:off x="4355975" y="4330839"/>
            <a:ext cx="4788025" cy="2062103"/>
          </a:xfrm>
          <a:prstGeom prst="rect">
            <a:avLst/>
          </a:prstGeom>
        </p:spPr>
        <p:txBody>
          <a:bodyPr wrap="square">
            <a:spAutoFit/>
          </a:bodyPr>
          <a:lstStyle/>
          <a:p>
            <a:pPr algn="ctr"/>
            <a:r>
              <a:rPr lang="en-GB" sz="3200" dirty="0" smtClean="0"/>
              <a:t>but </a:t>
            </a:r>
            <a:r>
              <a:rPr lang="en-GB" sz="3200" dirty="0"/>
              <a:t>inside you are </a:t>
            </a:r>
            <a:r>
              <a:rPr lang="en-GB" sz="3200" dirty="0" smtClean="0"/>
              <a:t>filthy </a:t>
            </a:r>
          </a:p>
          <a:p>
            <a:pPr algn="ctr"/>
            <a:r>
              <a:rPr lang="en-GB" sz="3200" dirty="0" smtClean="0"/>
              <a:t>- full </a:t>
            </a:r>
            <a:r>
              <a:rPr lang="en-GB" sz="3200" dirty="0"/>
              <a:t>of </a:t>
            </a:r>
            <a:r>
              <a:rPr lang="en-GB" sz="3200" dirty="0" smtClean="0"/>
              <a:t>self-indulgence</a:t>
            </a:r>
            <a:r>
              <a:rPr lang="en-GB" sz="3200" dirty="0"/>
              <a:t>! </a:t>
            </a:r>
            <a:br>
              <a:rPr lang="en-GB" sz="3200" dirty="0"/>
            </a:br>
            <a:r>
              <a:rPr lang="en-GB" sz="3200" dirty="0"/>
              <a:t/>
            </a:r>
            <a:br>
              <a:rPr lang="en-GB" sz="3200" dirty="0"/>
            </a:br>
            <a:endParaRPr lang="en-GB" sz="3200" dirty="0"/>
          </a:p>
        </p:txBody>
      </p:sp>
      <p:sp>
        <p:nvSpPr>
          <p:cNvPr id="6" name="TextBox 5"/>
          <p:cNvSpPr txBox="1"/>
          <p:nvPr/>
        </p:nvSpPr>
        <p:spPr>
          <a:xfrm>
            <a:off x="0" y="5589240"/>
            <a:ext cx="9144000" cy="1077218"/>
          </a:xfrm>
          <a:prstGeom prst="rect">
            <a:avLst/>
          </a:prstGeom>
          <a:noFill/>
        </p:spPr>
        <p:txBody>
          <a:bodyPr wrap="square" rtlCol="0">
            <a:spAutoFit/>
          </a:bodyPr>
          <a:lstStyle/>
          <a:p>
            <a:pPr algn="ctr"/>
            <a:r>
              <a:rPr lang="en-GB" sz="4000" b="1" dirty="0" smtClean="0"/>
              <a:t>Woe to you Scribes and Pharisees!</a:t>
            </a:r>
          </a:p>
          <a:p>
            <a:pPr algn="ctr"/>
            <a:r>
              <a:rPr lang="en-GB" sz="2400" dirty="0" smtClean="0">
                <a:solidFill>
                  <a:schemeClr val="accent1"/>
                </a:solidFill>
              </a:rPr>
              <a:t>(Matthew 23:25)</a:t>
            </a:r>
            <a:endParaRPr lang="en-GB" sz="2400" dirty="0">
              <a:solidFill>
                <a:schemeClr val="accent1"/>
              </a:solidFill>
            </a:endParaRPr>
          </a:p>
        </p:txBody>
      </p:sp>
    </p:spTree>
    <p:extLst>
      <p:ext uri="{BB962C8B-B14F-4D97-AF65-F5344CB8AC3E}">
        <p14:creationId xmlns:p14="http://schemas.microsoft.com/office/powerpoint/2010/main" val="30450707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http://wallszone.com/thumbnails/large_Crack_in_the_Floor_iPad_Wallpaper_370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626006"/>
            <a:ext cx="5571814" cy="41711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912" y="0"/>
            <a:ext cx="9160912" cy="830997"/>
          </a:xfrm>
          <a:prstGeom prst="rect">
            <a:avLst/>
          </a:prstGeom>
          <a:noFill/>
        </p:spPr>
        <p:txBody>
          <a:bodyPr wrap="square" lIns="91440" tIns="45720" rIns="91440" bIns="45720">
            <a:spAutoFit/>
          </a:bodyPr>
          <a:lstStyle/>
          <a:p>
            <a:pPr algn="ctr"/>
            <a:r>
              <a:rPr lang="en-US" sz="4800" b="1" dirty="0" smtClean="0">
                <a:ln w="17780" cmpd="sng">
                  <a:solidFill>
                    <a:schemeClr val="tx1"/>
                  </a:solidFill>
                  <a:prstDash val="solid"/>
                  <a:miter lim="800000"/>
                </a:ln>
              </a:rPr>
              <a:t>Great Kingdom Relationships</a:t>
            </a:r>
            <a:endParaRPr lang="en-US" sz="4800" b="1" dirty="0">
              <a:ln w="17780" cmpd="sng">
                <a:solidFill>
                  <a:schemeClr val="tx1"/>
                </a:solidFill>
                <a:prstDash val="solid"/>
                <a:miter lim="800000"/>
              </a:ln>
            </a:endParaRPr>
          </a:p>
        </p:txBody>
      </p:sp>
      <p:sp>
        <p:nvSpPr>
          <p:cNvPr id="2" name="TextBox 1"/>
          <p:cNvSpPr txBox="1"/>
          <p:nvPr/>
        </p:nvSpPr>
        <p:spPr>
          <a:xfrm>
            <a:off x="-16912" y="4509120"/>
            <a:ext cx="9160912" cy="1631216"/>
          </a:xfrm>
          <a:prstGeom prst="rect">
            <a:avLst/>
          </a:prstGeom>
          <a:noFill/>
        </p:spPr>
        <p:txBody>
          <a:bodyPr wrap="square" rtlCol="0">
            <a:spAutoFit/>
          </a:bodyPr>
          <a:lstStyle/>
          <a:p>
            <a:pPr algn="ctr"/>
            <a:r>
              <a:rPr lang="en-GB" sz="4000" b="1" dirty="0" smtClean="0"/>
              <a:t>Scorning others deeply offends God!</a:t>
            </a:r>
          </a:p>
          <a:p>
            <a:pPr algn="ctr"/>
            <a:r>
              <a:rPr lang="en-GB" sz="3600" dirty="0" smtClean="0"/>
              <a:t>God made human beings in His own image.</a:t>
            </a:r>
          </a:p>
          <a:p>
            <a:pPr algn="ctr"/>
            <a:r>
              <a:rPr lang="en-GB" sz="2400" dirty="0" smtClean="0">
                <a:solidFill>
                  <a:schemeClr val="accent1"/>
                </a:solidFill>
              </a:rPr>
              <a:t>(Genesis 1:26-27, 6:9)</a:t>
            </a:r>
            <a:endParaRPr lang="en-GB" sz="2400" dirty="0">
              <a:solidFill>
                <a:schemeClr val="accent1"/>
              </a:solidFill>
            </a:endParaRPr>
          </a:p>
        </p:txBody>
      </p:sp>
    </p:spTree>
    <p:extLst>
      <p:ext uri="{BB962C8B-B14F-4D97-AF65-F5344CB8AC3E}">
        <p14:creationId xmlns:p14="http://schemas.microsoft.com/office/powerpoint/2010/main" val="395944210"/>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http://wallszone.com/thumbnails/large_Crack_in_the_Floor_iPad_Wallpaper_370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626006"/>
            <a:ext cx="5571814" cy="41711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912" y="0"/>
            <a:ext cx="9160912" cy="830997"/>
          </a:xfrm>
          <a:prstGeom prst="rect">
            <a:avLst/>
          </a:prstGeom>
          <a:noFill/>
        </p:spPr>
        <p:txBody>
          <a:bodyPr wrap="square" lIns="91440" tIns="45720" rIns="91440" bIns="45720">
            <a:spAutoFit/>
          </a:bodyPr>
          <a:lstStyle/>
          <a:p>
            <a:pPr algn="ctr"/>
            <a:r>
              <a:rPr lang="en-US" sz="4800" b="1" dirty="0" smtClean="0">
                <a:ln w="17780" cmpd="sng">
                  <a:solidFill>
                    <a:schemeClr val="tx1"/>
                  </a:solidFill>
                  <a:prstDash val="solid"/>
                  <a:miter lim="800000"/>
                </a:ln>
              </a:rPr>
              <a:t>Great Kingdom Relationships</a:t>
            </a:r>
            <a:endParaRPr lang="en-US" sz="4800" b="1" dirty="0">
              <a:ln w="17780" cmpd="sng">
                <a:solidFill>
                  <a:schemeClr val="tx1"/>
                </a:solidFill>
                <a:prstDash val="solid"/>
                <a:miter lim="800000"/>
              </a:ln>
            </a:endParaRPr>
          </a:p>
        </p:txBody>
      </p:sp>
      <p:sp>
        <p:nvSpPr>
          <p:cNvPr id="2" name="TextBox 1"/>
          <p:cNvSpPr txBox="1"/>
          <p:nvPr/>
        </p:nvSpPr>
        <p:spPr>
          <a:xfrm>
            <a:off x="-16912" y="4509120"/>
            <a:ext cx="9160912" cy="1569660"/>
          </a:xfrm>
          <a:prstGeom prst="rect">
            <a:avLst/>
          </a:prstGeom>
          <a:noFill/>
        </p:spPr>
        <p:txBody>
          <a:bodyPr wrap="square" rtlCol="0">
            <a:spAutoFit/>
          </a:bodyPr>
          <a:lstStyle/>
          <a:p>
            <a:pPr algn="ctr"/>
            <a:r>
              <a:rPr lang="en-GB" sz="4000" b="1" dirty="0" smtClean="0"/>
              <a:t>Relationships impact our worship</a:t>
            </a:r>
          </a:p>
          <a:p>
            <a:pPr algn="ctr"/>
            <a:r>
              <a:rPr lang="en-GB" sz="3200" dirty="0" smtClean="0"/>
              <a:t>Fellowship with God, fellowship with each other.</a:t>
            </a:r>
            <a:endParaRPr lang="en-GB" sz="3600" dirty="0" smtClean="0"/>
          </a:p>
          <a:p>
            <a:pPr algn="ctr"/>
            <a:r>
              <a:rPr lang="en-GB" sz="2400" dirty="0" smtClean="0">
                <a:solidFill>
                  <a:schemeClr val="accent1"/>
                </a:solidFill>
              </a:rPr>
              <a:t>(1 John 1:6-7, 2:9)</a:t>
            </a:r>
            <a:endParaRPr lang="en-GB" sz="2400" dirty="0">
              <a:solidFill>
                <a:schemeClr val="accent1"/>
              </a:solidFill>
            </a:endParaRPr>
          </a:p>
        </p:txBody>
      </p:sp>
    </p:spTree>
    <p:extLst>
      <p:ext uri="{BB962C8B-B14F-4D97-AF65-F5344CB8AC3E}">
        <p14:creationId xmlns:p14="http://schemas.microsoft.com/office/powerpoint/2010/main" val="1805810886"/>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http://wallszone.com/thumbnails/large_Crack_in_the_Floor_iPad_Wallpaper_370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626006"/>
            <a:ext cx="5571814" cy="41711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912" y="0"/>
            <a:ext cx="9160912" cy="830997"/>
          </a:xfrm>
          <a:prstGeom prst="rect">
            <a:avLst/>
          </a:prstGeom>
          <a:noFill/>
        </p:spPr>
        <p:txBody>
          <a:bodyPr wrap="square" lIns="91440" tIns="45720" rIns="91440" bIns="45720">
            <a:spAutoFit/>
          </a:bodyPr>
          <a:lstStyle/>
          <a:p>
            <a:pPr algn="ctr"/>
            <a:r>
              <a:rPr lang="en-US" sz="4800" b="1" dirty="0" smtClean="0">
                <a:ln w="17780" cmpd="sng">
                  <a:solidFill>
                    <a:schemeClr val="tx1"/>
                  </a:solidFill>
                  <a:prstDash val="solid"/>
                  <a:miter lim="800000"/>
                </a:ln>
              </a:rPr>
              <a:t>Great Kingdom Relationships</a:t>
            </a:r>
            <a:endParaRPr lang="en-US" sz="4800" b="1" dirty="0">
              <a:ln w="17780" cmpd="sng">
                <a:solidFill>
                  <a:schemeClr val="tx1"/>
                </a:solidFill>
                <a:prstDash val="solid"/>
                <a:miter lim="800000"/>
              </a:ln>
            </a:endParaRPr>
          </a:p>
        </p:txBody>
      </p:sp>
      <p:sp>
        <p:nvSpPr>
          <p:cNvPr id="2" name="TextBox 1"/>
          <p:cNvSpPr txBox="1"/>
          <p:nvPr/>
        </p:nvSpPr>
        <p:spPr>
          <a:xfrm>
            <a:off x="-16912" y="4509120"/>
            <a:ext cx="9160912" cy="2062103"/>
          </a:xfrm>
          <a:prstGeom prst="rect">
            <a:avLst/>
          </a:prstGeom>
          <a:noFill/>
        </p:spPr>
        <p:txBody>
          <a:bodyPr wrap="square" rtlCol="0">
            <a:spAutoFit/>
          </a:bodyPr>
          <a:lstStyle/>
          <a:p>
            <a:pPr algn="ctr"/>
            <a:r>
              <a:rPr lang="en-GB" sz="4000" b="1" dirty="0" smtClean="0"/>
              <a:t>Reconciliation moves towards</a:t>
            </a:r>
          </a:p>
          <a:p>
            <a:pPr algn="ctr"/>
            <a:r>
              <a:rPr lang="en-GB" sz="3200" dirty="0" smtClean="0"/>
              <a:t>If someone has something against you, go to him</a:t>
            </a:r>
          </a:p>
          <a:p>
            <a:pPr algn="ctr"/>
            <a:r>
              <a:rPr lang="en-GB" sz="3200" dirty="0" smtClean="0"/>
              <a:t>If a believer sins against you, go to him</a:t>
            </a:r>
          </a:p>
          <a:p>
            <a:pPr algn="ctr"/>
            <a:r>
              <a:rPr lang="en-GB" sz="2400" dirty="0" smtClean="0">
                <a:solidFill>
                  <a:schemeClr val="accent1"/>
                </a:solidFill>
              </a:rPr>
              <a:t>(Matthew 5:23, 18:15)</a:t>
            </a:r>
            <a:endParaRPr lang="en-GB" sz="2400" dirty="0">
              <a:solidFill>
                <a:schemeClr val="accent1"/>
              </a:solidFill>
            </a:endParaRPr>
          </a:p>
        </p:txBody>
      </p:sp>
    </p:spTree>
    <p:extLst>
      <p:ext uri="{BB962C8B-B14F-4D97-AF65-F5344CB8AC3E}">
        <p14:creationId xmlns:p14="http://schemas.microsoft.com/office/powerpoint/2010/main" val="315919865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bctoledo.files.wordpress.com/2011/05/holy-bi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241"/>
            <a:ext cx="3707904" cy="68712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62617" y="0"/>
            <a:ext cx="5904656" cy="7140416"/>
          </a:xfrm>
          <a:prstGeom prst="rect">
            <a:avLst/>
          </a:prstGeom>
        </p:spPr>
        <p:txBody>
          <a:bodyPr wrap="square">
            <a:spAutoFit/>
          </a:bodyPr>
          <a:lstStyle/>
          <a:p>
            <a:pPr algn="ctr"/>
            <a:r>
              <a:rPr lang="en-GB" sz="3200" b="1" dirty="0">
                <a:solidFill>
                  <a:schemeClr val="accent2">
                    <a:lumMod val="50000"/>
                  </a:schemeClr>
                </a:solidFill>
              </a:rPr>
              <a:t>Matthew </a:t>
            </a:r>
            <a:r>
              <a:rPr lang="en-GB" sz="3200" b="1" dirty="0" smtClean="0">
                <a:solidFill>
                  <a:schemeClr val="accent2">
                    <a:lumMod val="50000"/>
                  </a:schemeClr>
                </a:solidFill>
              </a:rPr>
              <a:t>5:21-26</a:t>
            </a:r>
            <a:br>
              <a:rPr lang="en-GB" sz="3200" b="1" dirty="0" smtClean="0">
                <a:solidFill>
                  <a:schemeClr val="accent2">
                    <a:lumMod val="50000"/>
                  </a:schemeClr>
                </a:solidFill>
              </a:rPr>
            </a:br>
            <a:r>
              <a:rPr lang="en-GB" sz="1000" dirty="0"/>
              <a:t/>
            </a:r>
            <a:br>
              <a:rPr lang="en-GB" sz="1000" dirty="0"/>
            </a:br>
            <a:r>
              <a:rPr lang="en-GB" sz="3100" baseline="30000" dirty="0"/>
              <a:t>21 </a:t>
            </a:r>
            <a:r>
              <a:rPr lang="en-GB" sz="3100" dirty="0"/>
              <a:t>“You have heard that our ancestors were told, ‘You must not murder. If you commit murder, you are subject to judgment.’ </a:t>
            </a:r>
            <a:br>
              <a:rPr lang="en-GB" sz="3100" dirty="0"/>
            </a:br>
            <a:r>
              <a:rPr lang="en-GB" sz="3100" baseline="30000" dirty="0"/>
              <a:t>22 </a:t>
            </a:r>
            <a:r>
              <a:rPr lang="en-GB" sz="3100" dirty="0"/>
              <a:t>But I say, if you are even angry with someone, you are subject to judgment! If you call someone an idiot, you are in danger of being brought before the court. And if you curse someone, you are in danger of the fires of hell. </a:t>
            </a:r>
          </a:p>
        </p:txBody>
      </p:sp>
    </p:spTree>
    <p:extLst>
      <p:ext uri="{BB962C8B-B14F-4D97-AF65-F5344CB8AC3E}">
        <p14:creationId xmlns:p14="http://schemas.microsoft.com/office/powerpoint/2010/main" val="90565354"/>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http://wallszone.com/thumbnails/large_Crack_in_the_Floor_iPad_Wallpaper_370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626006"/>
            <a:ext cx="5571814" cy="41711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912" y="0"/>
            <a:ext cx="9160912" cy="830997"/>
          </a:xfrm>
          <a:prstGeom prst="rect">
            <a:avLst/>
          </a:prstGeom>
          <a:noFill/>
        </p:spPr>
        <p:txBody>
          <a:bodyPr wrap="square" lIns="91440" tIns="45720" rIns="91440" bIns="45720">
            <a:spAutoFit/>
          </a:bodyPr>
          <a:lstStyle/>
          <a:p>
            <a:pPr algn="ctr"/>
            <a:r>
              <a:rPr lang="en-US" sz="4800" b="1" dirty="0" smtClean="0">
                <a:ln w="17780" cmpd="sng">
                  <a:solidFill>
                    <a:schemeClr val="tx1"/>
                  </a:solidFill>
                  <a:prstDash val="solid"/>
                  <a:miter lim="800000"/>
                </a:ln>
              </a:rPr>
              <a:t>Great Kingdom Relationships</a:t>
            </a:r>
            <a:endParaRPr lang="en-US" sz="4800" b="1" dirty="0">
              <a:ln w="17780" cmpd="sng">
                <a:solidFill>
                  <a:schemeClr val="tx1"/>
                </a:solidFill>
                <a:prstDash val="solid"/>
                <a:miter lim="800000"/>
              </a:ln>
            </a:endParaRPr>
          </a:p>
        </p:txBody>
      </p:sp>
      <p:sp>
        <p:nvSpPr>
          <p:cNvPr id="2" name="TextBox 1"/>
          <p:cNvSpPr txBox="1"/>
          <p:nvPr/>
        </p:nvSpPr>
        <p:spPr>
          <a:xfrm>
            <a:off x="-16912" y="4509120"/>
            <a:ext cx="9160912" cy="2062103"/>
          </a:xfrm>
          <a:prstGeom prst="rect">
            <a:avLst/>
          </a:prstGeom>
          <a:noFill/>
        </p:spPr>
        <p:txBody>
          <a:bodyPr wrap="square" rtlCol="0">
            <a:spAutoFit/>
          </a:bodyPr>
          <a:lstStyle/>
          <a:p>
            <a:pPr algn="ctr"/>
            <a:r>
              <a:rPr lang="en-GB" sz="4000" b="1" dirty="0" smtClean="0"/>
              <a:t>Reconciliation is urgent</a:t>
            </a:r>
          </a:p>
          <a:p>
            <a:pPr algn="ctr"/>
            <a:r>
              <a:rPr lang="en-GB" sz="3200" dirty="0" smtClean="0"/>
              <a:t>Settle your differences quickly!</a:t>
            </a:r>
          </a:p>
          <a:p>
            <a:pPr algn="ctr"/>
            <a:r>
              <a:rPr lang="en-GB" sz="3200" dirty="0" smtClean="0"/>
              <a:t>Don’t let the sun go down while you are angry.</a:t>
            </a:r>
          </a:p>
          <a:p>
            <a:pPr algn="ctr"/>
            <a:r>
              <a:rPr lang="en-GB" sz="2400" dirty="0" smtClean="0">
                <a:solidFill>
                  <a:schemeClr val="accent1"/>
                </a:solidFill>
              </a:rPr>
              <a:t>(Matthew 5:24, Ephesians 4:26)</a:t>
            </a:r>
            <a:endParaRPr lang="en-GB" sz="2400" dirty="0">
              <a:solidFill>
                <a:schemeClr val="accent1"/>
              </a:solidFill>
            </a:endParaRPr>
          </a:p>
        </p:txBody>
      </p:sp>
    </p:spTree>
    <p:extLst>
      <p:ext uri="{BB962C8B-B14F-4D97-AF65-F5344CB8AC3E}">
        <p14:creationId xmlns:p14="http://schemas.microsoft.com/office/powerpoint/2010/main" val="366106254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bctoledo.files.wordpress.com/2011/05/holy-bi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241"/>
            <a:ext cx="3707904" cy="68712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62617" y="0"/>
            <a:ext cx="5904656" cy="5170646"/>
          </a:xfrm>
          <a:prstGeom prst="rect">
            <a:avLst/>
          </a:prstGeom>
        </p:spPr>
        <p:txBody>
          <a:bodyPr wrap="square">
            <a:spAutoFit/>
          </a:bodyPr>
          <a:lstStyle/>
          <a:p>
            <a:pPr algn="ctr"/>
            <a:r>
              <a:rPr lang="en-GB" sz="3200" b="1" dirty="0">
                <a:solidFill>
                  <a:schemeClr val="accent2">
                    <a:lumMod val="50000"/>
                  </a:schemeClr>
                </a:solidFill>
              </a:rPr>
              <a:t>Matthew </a:t>
            </a:r>
            <a:r>
              <a:rPr lang="en-GB" sz="3200" b="1" dirty="0" smtClean="0">
                <a:solidFill>
                  <a:schemeClr val="accent2">
                    <a:lumMod val="50000"/>
                  </a:schemeClr>
                </a:solidFill>
              </a:rPr>
              <a:t>5:21-26</a:t>
            </a:r>
            <a:r>
              <a:rPr lang="en-GB" sz="3200" b="1" dirty="0" smtClean="0"/>
              <a:t/>
            </a:r>
            <a:br>
              <a:rPr lang="en-GB" sz="3200" b="1" dirty="0" smtClean="0"/>
            </a:br>
            <a:r>
              <a:rPr lang="en-GB" sz="1000" dirty="0"/>
              <a:t/>
            </a:r>
            <a:br>
              <a:rPr lang="en-GB" sz="1000" dirty="0"/>
            </a:br>
            <a:r>
              <a:rPr lang="en-GB" sz="3200" baseline="30000" dirty="0"/>
              <a:t>23 </a:t>
            </a:r>
            <a:r>
              <a:rPr lang="en-GB" sz="3200" dirty="0"/>
              <a:t>“So if you are presenting a sacrifice at the altar in the Temple and you suddenly remember that someone has something against you, </a:t>
            </a:r>
            <a:br>
              <a:rPr lang="en-GB" sz="3200" dirty="0"/>
            </a:br>
            <a:r>
              <a:rPr lang="en-GB" sz="3200" baseline="30000" dirty="0"/>
              <a:t>24 </a:t>
            </a:r>
            <a:r>
              <a:rPr lang="en-GB" sz="3200" dirty="0"/>
              <a:t>leave your sacrifice there at the altar. Go and be reconciled to that person. Then come and offer your sacrifice to God. </a:t>
            </a:r>
          </a:p>
        </p:txBody>
      </p:sp>
    </p:spTree>
    <p:extLst>
      <p:ext uri="{BB962C8B-B14F-4D97-AF65-F5344CB8AC3E}">
        <p14:creationId xmlns:p14="http://schemas.microsoft.com/office/powerpoint/2010/main" val="3943577"/>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bctoledo.files.wordpress.com/2011/05/holy-bi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241"/>
            <a:ext cx="3707904" cy="68712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62617" y="0"/>
            <a:ext cx="5904656" cy="6155531"/>
          </a:xfrm>
          <a:prstGeom prst="rect">
            <a:avLst/>
          </a:prstGeom>
        </p:spPr>
        <p:txBody>
          <a:bodyPr wrap="square">
            <a:spAutoFit/>
          </a:bodyPr>
          <a:lstStyle/>
          <a:p>
            <a:pPr algn="ctr"/>
            <a:r>
              <a:rPr lang="en-GB" sz="3200" b="1" dirty="0">
                <a:solidFill>
                  <a:schemeClr val="accent2">
                    <a:lumMod val="50000"/>
                  </a:schemeClr>
                </a:solidFill>
              </a:rPr>
              <a:t>Matthew </a:t>
            </a:r>
            <a:r>
              <a:rPr lang="en-GB" sz="3200" b="1" dirty="0" smtClean="0">
                <a:solidFill>
                  <a:schemeClr val="accent2">
                    <a:lumMod val="50000"/>
                  </a:schemeClr>
                </a:solidFill>
              </a:rPr>
              <a:t>5:21-26</a:t>
            </a:r>
            <a:r>
              <a:rPr lang="en-GB" sz="3200" b="1" dirty="0" smtClean="0"/>
              <a:t/>
            </a:r>
            <a:br>
              <a:rPr lang="en-GB" sz="3200" b="1" dirty="0" smtClean="0"/>
            </a:br>
            <a:r>
              <a:rPr lang="en-GB" sz="1000" dirty="0"/>
              <a:t/>
            </a:r>
            <a:br>
              <a:rPr lang="en-GB" sz="1000" dirty="0"/>
            </a:br>
            <a:r>
              <a:rPr lang="en-GB" sz="3200" baseline="30000" dirty="0"/>
              <a:t>25 </a:t>
            </a:r>
            <a:r>
              <a:rPr lang="en-GB" sz="3200" dirty="0"/>
              <a:t>“When you are on the way to court with your adversary, settle your differences quickly. Otherwise, your accuser may hand you over to the judge, who will hand you over to an officer, and you will be thrown into prison. </a:t>
            </a:r>
            <a:br>
              <a:rPr lang="en-GB" sz="3200" dirty="0"/>
            </a:br>
            <a:r>
              <a:rPr lang="en-GB" sz="3200" baseline="30000" dirty="0"/>
              <a:t>26 </a:t>
            </a:r>
            <a:r>
              <a:rPr lang="en-GB" sz="3200" dirty="0"/>
              <a:t>And if that happens, you surely won’t be free again until you have paid the last penny. </a:t>
            </a:r>
          </a:p>
        </p:txBody>
      </p:sp>
    </p:spTree>
    <p:extLst>
      <p:ext uri="{BB962C8B-B14F-4D97-AF65-F5344CB8AC3E}">
        <p14:creationId xmlns:p14="http://schemas.microsoft.com/office/powerpoint/2010/main" val="291538065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4" y="980728"/>
            <a:ext cx="4041651" cy="558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912" y="0"/>
            <a:ext cx="9160912" cy="830997"/>
          </a:xfrm>
          <a:prstGeom prst="rect">
            <a:avLst/>
          </a:prstGeom>
          <a:noFill/>
        </p:spPr>
        <p:txBody>
          <a:bodyPr wrap="square" lIns="91440" tIns="45720" rIns="91440" bIns="45720">
            <a:spAutoFit/>
          </a:bodyPr>
          <a:lstStyle/>
          <a:p>
            <a:pPr algn="ctr"/>
            <a:r>
              <a:rPr lang="en-US" sz="4800" b="1" dirty="0" smtClean="0">
                <a:ln w="10541" cmpd="sng">
                  <a:solidFill>
                    <a:schemeClr val="tx1"/>
                  </a:solidFill>
                  <a:prstDash val="solid"/>
                </a:ln>
              </a:rPr>
              <a:t>Great Kingdom Relationships</a:t>
            </a:r>
            <a:endParaRPr lang="en-US" sz="4800" b="1" cap="none" spc="0" dirty="0">
              <a:ln w="10541" cmpd="sng">
                <a:solidFill>
                  <a:schemeClr val="tx1"/>
                </a:solidFill>
                <a:prstDash val="solid"/>
              </a:ln>
              <a:effectLst/>
            </a:endParaRPr>
          </a:p>
        </p:txBody>
      </p:sp>
      <p:pic>
        <p:nvPicPr>
          <p:cNvPr id="8" name="Picture 7" descr="http://www.celebritysentry.com/wp-content/uploads/2011/03/1299422106-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980726"/>
            <a:ext cx="4077915" cy="558056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788024" y="5085184"/>
            <a:ext cx="3880966" cy="1384995"/>
          </a:xfrm>
          <a:prstGeom prst="rect">
            <a:avLst/>
          </a:prstGeom>
          <a:noFill/>
        </p:spPr>
        <p:txBody>
          <a:bodyPr wrap="square" rtlCol="0">
            <a:spAutoFit/>
          </a:bodyPr>
          <a:lstStyle/>
          <a:p>
            <a:pPr algn="ctr"/>
            <a:r>
              <a:rPr lang="en-GB" sz="4400" b="1" dirty="0" smtClean="0">
                <a:solidFill>
                  <a:srgbClr val="FFFF00"/>
                </a:solidFill>
                <a:latin typeface="+mj-lt"/>
              </a:rPr>
              <a:t>“It is written” </a:t>
            </a:r>
          </a:p>
          <a:p>
            <a:pPr algn="ctr"/>
            <a:r>
              <a:rPr lang="en-GB" sz="3600" dirty="0" smtClean="0">
                <a:solidFill>
                  <a:srgbClr val="FFFF00"/>
                </a:solidFill>
                <a:latin typeface="+mj-lt"/>
              </a:rPr>
              <a:t>(</a:t>
            </a:r>
            <a:r>
              <a:rPr lang="en-GB" sz="4000" dirty="0" err="1" smtClean="0">
                <a:solidFill>
                  <a:srgbClr val="FFFF00"/>
                </a:solidFill>
                <a:latin typeface="BSTGreek" pitchFamily="2" charset="0"/>
              </a:rPr>
              <a:t>gegraptai</a:t>
            </a:r>
            <a:r>
              <a:rPr lang="en-GB" sz="4000" dirty="0" smtClean="0">
                <a:solidFill>
                  <a:srgbClr val="FFFF00"/>
                </a:solidFill>
                <a:latin typeface="BSTGreek" pitchFamily="2" charset="0"/>
              </a:rPr>
              <a:t>)</a:t>
            </a:r>
            <a:endParaRPr lang="en-GB" sz="4000" dirty="0">
              <a:solidFill>
                <a:srgbClr val="FFFF00"/>
              </a:solidFill>
              <a:latin typeface="BSTGreek" pitchFamily="2" charset="0"/>
            </a:endParaRPr>
          </a:p>
        </p:txBody>
      </p:sp>
      <p:sp>
        <p:nvSpPr>
          <p:cNvPr id="3" name="Rectangle 2"/>
          <p:cNvSpPr/>
          <p:nvPr/>
        </p:nvSpPr>
        <p:spPr>
          <a:xfrm>
            <a:off x="107504" y="962878"/>
            <a:ext cx="4456040" cy="1323439"/>
          </a:xfrm>
          <a:prstGeom prst="rect">
            <a:avLst/>
          </a:prstGeom>
        </p:spPr>
        <p:txBody>
          <a:bodyPr wrap="square">
            <a:spAutoFit/>
          </a:bodyPr>
          <a:lstStyle/>
          <a:p>
            <a:pPr algn="ctr"/>
            <a:r>
              <a:rPr lang="en-GB" sz="4000" b="1" dirty="0"/>
              <a:t>“You have heard that it was said”</a:t>
            </a:r>
          </a:p>
        </p:txBody>
      </p:sp>
    </p:spTree>
    <p:extLst>
      <p:ext uri="{BB962C8B-B14F-4D97-AF65-F5344CB8AC3E}">
        <p14:creationId xmlns:p14="http://schemas.microsoft.com/office/powerpoint/2010/main" val="26491239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12" y="0"/>
            <a:ext cx="9160912" cy="830997"/>
          </a:xfrm>
          <a:prstGeom prst="rect">
            <a:avLst/>
          </a:prstGeom>
          <a:noFill/>
        </p:spPr>
        <p:txBody>
          <a:bodyPr wrap="square" lIns="91440" tIns="45720" rIns="91440" bIns="45720">
            <a:spAutoFit/>
          </a:bodyPr>
          <a:lstStyle/>
          <a:p>
            <a:pPr algn="ctr"/>
            <a:r>
              <a:rPr lang="en-US" sz="4800" b="1" dirty="0" smtClean="0">
                <a:ln w="10541" cmpd="sng">
                  <a:solidFill>
                    <a:schemeClr val="tx1"/>
                  </a:solidFill>
                  <a:prstDash val="solid"/>
                </a:ln>
              </a:rPr>
              <a:t>Great Kingdom Relationships</a:t>
            </a:r>
            <a:endParaRPr lang="en-US" sz="4800" b="1" cap="none" spc="0" dirty="0">
              <a:ln w="10541" cmpd="sng">
                <a:solidFill>
                  <a:schemeClr val="tx1"/>
                </a:solidFill>
                <a:prstDash val="solid"/>
              </a:ln>
              <a:effectLst/>
            </a:endParaRPr>
          </a:p>
        </p:txBody>
      </p:sp>
      <p:pic>
        <p:nvPicPr>
          <p:cNvPr id="1026" name="Picture 2" descr="http://fc06.deviantart.net/fs70/i/2011/012/2/f/crime_scene_by_aktn-d37078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908719"/>
            <a:ext cx="3168352" cy="53285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51920" y="1052736"/>
            <a:ext cx="4896544" cy="954107"/>
          </a:xfrm>
          <a:prstGeom prst="rect">
            <a:avLst/>
          </a:prstGeom>
          <a:noFill/>
        </p:spPr>
        <p:txBody>
          <a:bodyPr wrap="square" rtlCol="0">
            <a:spAutoFit/>
          </a:bodyPr>
          <a:lstStyle/>
          <a:p>
            <a:pPr algn="ctr"/>
            <a:r>
              <a:rPr lang="en-GB" sz="3200" dirty="0" smtClean="0"/>
              <a:t>You shall not murder</a:t>
            </a:r>
          </a:p>
          <a:p>
            <a:pPr algn="ctr"/>
            <a:r>
              <a:rPr lang="en-GB" sz="2400" dirty="0" smtClean="0">
                <a:solidFill>
                  <a:schemeClr val="accent1"/>
                </a:solidFill>
              </a:rPr>
              <a:t>(Exodus 20:13)</a:t>
            </a:r>
            <a:endParaRPr lang="en-GB" sz="2400" dirty="0">
              <a:solidFill>
                <a:schemeClr val="accent1"/>
              </a:solidFill>
            </a:endParaRPr>
          </a:p>
        </p:txBody>
      </p:sp>
      <p:sp>
        <p:nvSpPr>
          <p:cNvPr id="3" name="Rectangle 2"/>
          <p:cNvSpPr/>
          <p:nvPr/>
        </p:nvSpPr>
        <p:spPr>
          <a:xfrm>
            <a:off x="3851920" y="2820992"/>
            <a:ext cx="4896544" cy="3416320"/>
          </a:xfrm>
          <a:prstGeom prst="rect">
            <a:avLst/>
          </a:prstGeom>
        </p:spPr>
        <p:txBody>
          <a:bodyPr wrap="square">
            <a:spAutoFit/>
          </a:bodyPr>
          <a:lstStyle/>
          <a:p>
            <a:pPr algn="ctr"/>
            <a:r>
              <a:rPr lang="en-GB" sz="3200" dirty="0" smtClean="0"/>
              <a:t>If </a:t>
            </a:r>
            <a:r>
              <a:rPr lang="en-GB" sz="3200" dirty="0"/>
              <a:t>anyone takes a human life, that person’s life will also be taken by human hands. For God made human beings in </a:t>
            </a:r>
            <a:r>
              <a:rPr lang="en-GB" sz="3200" dirty="0" smtClean="0"/>
              <a:t>His </a:t>
            </a:r>
            <a:r>
              <a:rPr lang="en-GB" sz="3200" dirty="0"/>
              <a:t>own image</a:t>
            </a:r>
            <a:r>
              <a:rPr lang="en-GB" sz="3200" dirty="0" smtClean="0"/>
              <a:t>.</a:t>
            </a:r>
          </a:p>
          <a:p>
            <a:pPr algn="ctr"/>
            <a:r>
              <a:rPr lang="en-GB" sz="2400" dirty="0" smtClean="0">
                <a:solidFill>
                  <a:schemeClr val="accent1"/>
                </a:solidFill>
              </a:rPr>
              <a:t>(</a:t>
            </a:r>
            <a:r>
              <a:rPr lang="en-GB" sz="2400" dirty="0">
                <a:solidFill>
                  <a:schemeClr val="accent1"/>
                </a:solidFill>
              </a:rPr>
              <a:t>Genesis </a:t>
            </a:r>
            <a:r>
              <a:rPr lang="en-GB" sz="2400" dirty="0" smtClean="0">
                <a:solidFill>
                  <a:schemeClr val="accent1"/>
                </a:solidFill>
              </a:rPr>
              <a:t>9:6) </a:t>
            </a:r>
            <a:endParaRPr lang="en-GB" sz="2400" dirty="0">
              <a:solidFill>
                <a:schemeClr val="accent1"/>
              </a:solidFill>
            </a:endParaRPr>
          </a:p>
        </p:txBody>
      </p:sp>
    </p:spTree>
    <p:extLst>
      <p:ext uri="{BB962C8B-B14F-4D97-AF65-F5344CB8AC3E}">
        <p14:creationId xmlns:p14="http://schemas.microsoft.com/office/powerpoint/2010/main" val="39101745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11"/>
          <p:cNvSpPr/>
          <p:nvPr/>
        </p:nvSpPr>
        <p:spPr>
          <a:xfrm>
            <a:off x="899592" y="5930980"/>
            <a:ext cx="3528392" cy="792088"/>
          </a:xfrm>
          <a:prstGeom prst="cloud">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loud 6"/>
          <p:cNvSpPr/>
          <p:nvPr/>
        </p:nvSpPr>
        <p:spPr>
          <a:xfrm>
            <a:off x="3203848" y="4869160"/>
            <a:ext cx="2448272" cy="792088"/>
          </a:xfrm>
          <a:prstGeom prst="cloud">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6912" y="0"/>
            <a:ext cx="9160912" cy="830997"/>
          </a:xfrm>
          <a:prstGeom prst="rect">
            <a:avLst/>
          </a:prstGeom>
          <a:noFill/>
        </p:spPr>
        <p:txBody>
          <a:bodyPr wrap="square" lIns="91440" tIns="45720" rIns="91440" bIns="45720">
            <a:spAutoFit/>
          </a:bodyPr>
          <a:lstStyle/>
          <a:p>
            <a:pPr algn="ctr"/>
            <a:r>
              <a:rPr lang="en-US" sz="4800" b="1" dirty="0" smtClean="0">
                <a:ln w="10541" cmpd="sng">
                  <a:solidFill>
                    <a:schemeClr val="tx1"/>
                  </a:solidFill>
                  <a:prstDash val="solid"/>
                </a:ln>
              </a:rPr>
              <a:t>Great Kingdom Relationships</a:t>
            </a:r>
            <a:endParaRPr lang="en-US" sz="4800" b="1" cap="none" spc="0" dirty="0">
              <a:ln w="10541" cmpd="sng">
                <a:solidFill>
                  <a:schemeClr val="tx1"/>
                </a:solidFill>
                <a:prstDash val="solid"/>
              </a:ln>
              <a:effectLst/>
            </a:endParaRPr>
          </a:p>
        </p:txBody>
      </p:sp>
      <p:sp>
        <p:nvSpPr>
          <p:cNvPr id="9" name="Rectangle 8"/>
          <p:cNvSpPr/>
          <p:nvPr/>
        </p:nvSpPr>
        <p:spPr>
          <a:xfrm>
            <a:off x="-16912" y="6021288"/>
            <a:ext cx="9160912" cy="584775"/>
          </a:xfrm>
          <a:prstGeom prst="rect">
            <a:avLst/>
          </a:prstGeom>
        </p:spPr>
        <p:txBody>
          <a:bodyPr wrap="square">
            <a:spAutoFit/>
          </a:bodyPr>
          <a:lstStyle/>
          <a:p>
            <a:pPr algn="ctr"/>
            <a:r>
              <a:rPr lang="en-GB" sz="3200" b="1" dirty="0" smtClean="0"/>
              <a:t>“The judgment”</a:t>
            </a:r>
            <a:r>
              <a:rPr lang="en-GB" sz="3200" dirty="0" smtClean="0"/>
              <a:t> was the lowest court</a:t>
            </a:r>
            <a:endParaRPr lang="en-GB" sz="2400" dirty="0">
              <a:solidFill>
                <a:schemeClr val="accent1"/>
              </a:solidFill>
            </a:endParaRPr>
          </a:p>
        </p:txBody>
      </p:sp>
      <p:pic>
        <p:nvPicPr>
          <p:cNvPr id="2052" name="Picture 4" descr="http://img.thesun.co.uk/multimedia/archive/01396/brown_main_1396320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907" y="908720"/>
            <a:ext cx="4755274" cy="35211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437112"/>
            <a:ext cx="9144000" cy="1446550"/>
          </a:xfrm>
          <a:prstGeom prst="rect">
            <a:avLst/>
          </a:prstGeom>
        </p:spPr>
        <p:txBody>
          <a:bodyPr wrap="square">
            <a:spAutoFit/>
          </a:bodyPr>
          <a:lstStyle/>
          <a:p>
            <a:pPr algn="ctr"/>
            <a:r>
              <a:rPr lang="en-GB" sz="3200" dirty="0" smtClean="0"/>
              <a:t>If </a:t>
            </a:r>
            <a:r>
              <a:rPr lang="en-GB" sz="3200" dirty="0"/>
              <a:t>you commit murder, you are subject to </a:t>
            </a:r>
            <a:r>
              <a:rPr lang="en-GB" sz="3200" dirty="0" smtClean="0"/>
              <a:t>“</a:t>
            </a:r>
            <a:r>
              <a:rPr lang="en-GB" sz="3200" b="1" dirty="0" smtClean="0"/>
              <a:t>the</a:t>
            </a:r>
            <a:r>
              <a:rPr lang="en-GB" sz="3200" dirty="0" smtClean="0"/>
              <a:t> </a:t>
            </a:r>
            <a:r>
              <a:rPr lang="en-GB" sz="3200" b="1" dirty="0" smtClean="0"/>
              <a:t>judgment”</a:t>
            </a:r>
            <a:r>
              <a:rPr lang="en-GB" sz="3200" dirty="0" smtClean="0"/>
              <a:t>.</a:t>
            </a:r>
            <a:endParaRPr lang="en-GB" sz="1000" dirty="0" smtClean="0"/>
          </a:p>
          <a:p>
            <a:pPr algn="ctr"/>
            <a:r>
              <a:rPr lang="en-GB" sz="2400" dirty="0" smtClean="0">
                <a:solidFill>
                  <a:schemeClr val="accent1"/>
                </a:solidFill>
              </a:rPr>
              <a:t>(</a:t>
            </a:r>
            <a:r>
              <a:rPr lang="en-GB" sz="2400" dirty="0">
                <a:solidFill>
                  <a:schemeClr val="accent1"/>
                </a:solidFill>
              </a:rPr>
              <a:t>Matthew 5:21</a:t>
            </a:r>
            <a:r>
              <a:rPr lang="en-GB" sz="2400" dirty="0" smtClean="0">
                <a:solidFill>
                  <a:schemeClr val="accent1"/>
                </a:solidFill>
              </a:rPr>
              <a:t>)</a:t>
            </a:r>
            <a:endParaRPr lang="en-GB" sz="2400" dirty="0">
              <a:solidFill>
                <a:schemeClr val="accent1"/>
              </a:solidFill>
            </a:endParaRPr>
          </a:p>
        </p:txBody>
      </p:sp>
    </p:spTree>
    <p:extLst>
      <p:ext uri="{BB962C8B-B14F-4D97-AF65-F5344CB8AC3E}">
        <p14:creationId xmlns:p14="http://schemas.microsoft.com/office/powerpoint/2010/main" val="30293950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loud 14"/>
          <p:cNvSpPr/>
          <p:nvPr/>
        </p:nvSpPr>
        <p:spPr>
          <a:xfrm>
            <a:off x="611560" y="4959067"/>
            <a:ext cx="1584176" cy="784830"/>
          </a:xfrm>
          <a:prstGeom prst="cloud">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loud 7"/>
          <p:cNvSpPr/>
          <p:nvPr/>
        </p:nvSpPr>
        <p:spPr>
          <a:xfrm>
            <a:off x="3951280" y="2780928"/>
            <a:ext cx="1584176" cy="784830"/>
          </a:xfrm>
          <a:prstGeom prst="cloud">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6912" y="0"/>
            <a:ext cx="9160912" cy="830997"/>
          </a:xfrm>
          <a:prstGeom prst="rect">
            <a:avLst/>
          </a:prstGeom>
          <a:noFill/>
        </p:spPr>
        <p:txBody>
          <a:bodyPr wrap="square" lIns="91440" tIns="45720" rIns="91440" bIns="45720">
            <a:spAutoFit/>
          </a:bodyPr>
          <a:lstStyle/>
          <a:p>
            <a:pPr algn="ctr"/>
            <a:r>
              <a:rPr lang="en-US" sz="4800" b="1" dirty="0" smtClean="0">
                <a:ln w="10541" cmpd="sng">
                  <a:solidFill>
                    <a:schemeClr val="tx1"/>
                  </a:solidFill>
                  <a:prstDash val="solid"/>
                </a:ln>
              </a:rPr>
              <a:t>Great Kingdom Relationships</a:t>
            </a:r>
            <a:endParaRPr lang="en-US" sz="4800" b="1" cap="none" spc="0" dirty="0">
              <a:ln w="10541" cmpd="sng">
                <a:solidFill>
                  <a:schemeClr val="tx1"/>
                </a:solidFill>
                <a:prstDash val="solid"/>
              </a:ln>
              <a:effectLst/>
            </a:endParaRPr>
          </a:p>
        </p:txBody>
      </p:sp>
      <p:pic>
        <p:nvPicPr>
          <p:cNvPr id="4102" name="Picture 6" descr="http://sussmancreates.files.wordpress.com/2010/08/angry_f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87" y="1011102"/>
            <a:ext cx="3479410" cy="34068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47864" y="908720"/>
            <a:ext cx="2691648" cy="1569660"/>
          </a:xfrm>
          <a:prstGeom prst="rect">
            <a:avLst/>
          </a:prstGeom>
          <a:noFill/>
        </p:spPr>
        <p:txBody>
          <a:bodyPr wrap="square" rtlCol="0">
            <a:spAutoFit/>
          </a:bodyPr>
          <a:lstStyle/>
          <a:p>
            <a:pPr algn="ctr"/>
            <a:r>
              <a:rPr lang="en-GB" sz="3200" b="1" dirty="0" smtClean="0"/>
              <a:t>“</a:t>
            </a:r>
            <a:r>
              <a:rPr lang="en-GB" sz="3200" b="1" dirty="0" err="1" smtClean="0"/>
              <a:t>thumos</a:t>
            </a:r>
            <a:r>
              <a:rPr lang="en-GB" sz="3200" b="1" dirty="0" smtClean="0"/>
              <a:t>”</a:t>
            </a:r>
          </a:p>
          <a:p>
            <a:pPr algn="ctr"/>
            <a:r>
              <a:rPr lang="en-GB" sz="3200" dirty="0" smtClean="0"/>
              <a:t>angry outburst</a:t>
            </a:r>
            <a:endParaRPr lang="en-GB" sz="3200" dirty="0"/>
          </a:p>
        </p:txBody>
      </p:sp>
      <p:sp>
        <p:nvSpPr>
          <p:cNvPr id="12" name="TextBox 11"/>
          <p:cNvSpPr txBox="1"/>
          <p:nvPr/>
        </p:nvSpPr>
        <p:spPr>
          <a:xfrm>
            <a:off x="3347864" y="2852936"/>
            <a:ext cx="2691648" cy="1569660"/>
          </a:xfrm>
          <a:prstGeom prst="rect">
            <a:avLst/>
          </a:prstGeom>
          <a:noFill/>
        </p:spPr>
        <p:txBody>
          <a:bodyPr wrap="square" rtlCol="0">
            <a:spAutoFit/>
          </a:bodyPr>
          <a:lstStyle/>
          <a:p>
            <a:pPr algn="ctr"/>
            <a:r>
              <a:rPr lang="en-GB" sz="3200" b="1" dirty="0" smtClean="0"/>
              <a:t>“</a:t>
            </a:r>
            <a:r>
              <a:rPr lang="en-GB" sz="3200" b="1" dirty="0" err="1" smtClean="0"/>
              <a:t>orge</a:t>
            </a:r>
            <a:r>
              <a:rPr lang="en-GB" sz="3200" b="1" dirty="0" smtClean="0"/>
              <a:t>”</a:t>
            </a:r>
          </a:p>
          <a:p>
            <a:pPr algn="ctr"/>
            <a:r>
              <a:rPr lang="en-GB" sz="3200" dirty="0" smtClean="0"/>
              <a:t>seething anger</a:t>
            </a:r>
            <a:endParaRPr lang="en-GB" sz="3200" dirty="0"/>
          </a:p>
        </p:txBody>
      </p:sp>
      <p:pic>
        <p:nvPicPr>
          <p:cNvPr id="4104" name="Picture 8" descr="http://farm4.staticflickr.com/3220/3015678722_e68702ac67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011101"/>
            <a:ext cx="3287688" cy="340685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5724128" y="4437112"/>
            <a:ext cx="3287688" cy="2400657"/>
          </a:xfrm>
          <a:prstGeom prst="rect">
            <a:avLst/>
          </a:prstGeom>
        </p:spPr>
        <p:txBody>
          <a:bodyPr wrap="square">
            <a:spAutoFit/>
          </a:bodyPr>
          <a:lstStyle/>
          <a:p>
            <a:pPr algn="ctr"/>
            <a:r>
              <a:rPr lang="en-GB" sz="2000" b="1" dirty="0" smtClean="0"/>
              <a:t> </a:t>
            </a:r>
            <a:r>
              <a:rPr lang="en-GB" sz="3600" b="1" dirty="0" smtClean="0"/>
              <a:t>“</a:t>
            </a:r>
            <a:r>
              <a:rPr lang="en-GB" sz="3600" dirty="0" smtClean="0"/>
              <a:t>you are subject to the </a:t>
            </a:r>
            <a:r>
              <a:rPr lang="en-GB" sz="3600" b="1" dirty="0" smtClean="0"/>
              <a:t>judgment”</a:t>
            </a:r>
            <a:r>
              <a:rPr lang="en-GB" sz="3600" dirty="0"/>
              <a:t/>
            </a:r>
            <a:br>
              <a:rPr lang="en-GB" sz="3600" dirty="0"/>
            </a:br>
            <a:r>
              <a:rPr lang="en-GB" sz="2400" dirty="0">
                <a:solidFill>
                  <a:schemeClr val="accent1"/>
                </a:solidFill>
              </a:rPr>
              <a:t>(Matthew 5:22)</a:t>
            </a:r>
            <a:br>
              <a:rPr lang="en-GB" sz="2400" dirty="0">
                <a:solidFill>
                  <a:schemeClr val="accent1"/>
                </a:solidFill>
              </a:rPr>
            </a:br>
            <a:endParaRPr lang="en-GB" dirty="0">
              <a:solidFill>
                <a:schemeClr val="accent1"/>
              </a:solidFill>
            </a:endParaRPr>
          </a:p>
        </p:txBody>
      </p:sp>
      <p:sp>
        <p:nvSpPr>
          <p:cNvPr id="7" name="Rectangle 6"/>
          <p:cNvSpPr/>
          <p:nvPr/>
        </p:nvSpPr>
        <p:spPr>
          <a:xfrm>
            <a:off x="-8456" y="4455011"/>
            <a:ext cx="3644353" cy="2400657"/>
          </a:xfrm>
          <a:prstGeom prst="rect">
            <a:avLst/>
          </a:prstGeom>
        </p:spPr>
        <p:txBody>
          <a:bodyPr wrap="square">
            <a:spAutoFit/>
          </a:bodyPr>
          <a:lstStyle/>
          <a:p>
            <a:pPr algn="ctr"/>
            <a:r>
              <a:rPr lang="en-GB" sz="2000" b="1" dirty="0" smtClean="0"/>
              <a:t> </a:t>
            </a:r>
            <a:r>
              <a:rPr lang="en-GB" sz="3600" b="1" dirty="0" smtClean="0"/>
              <a:t>“</a:t>
            </a:r>
            <a:r>
              <a:rPr lang="en-GB" sz="3600" dirty="0" smtClean="0"/>
              <a:t>if </a:t>
            </a:r>
            <a:r>
              <a:rPr lang="en-GB" sz="3600" dirty="0"/>
              <a:t>you are even </a:t>
            </a:r>
            <a:r>
              <a:rPr lang="en-GB" sz="3600" b="1" dirty="0"/>
              <a:t>angry</a:t>
            </a:r>
            <a:r>
              <a:rPr lang="en-GB" sz="3600" dirty="0"/>
              <a:t> with </a:t>
            </a:r>
            <a:r>
              <a:rPr lang="en-GB" sz="3600" dirty="0" smtClean="0"/>
              <a:t>someone”</a:t>
            </a:r>
            <a:r>
              <a:rPr lang="en-GB" sz="3600" dirty="0"/>
              <a:t/>
            </a:r>
            <a:br>
              <a:rPr lang="en-GB" sz="3600" dirty="0"/>
            </a:br>
            <a:r>
              <a:rPr lang="en-GB" sz="2400" dirty="0">
                <a:solidFill>
                  <a:schemeClr val="accent1"/>
                </a:solidFill>
              </a:rPr>
              <a:t>(Matthew 5:22)</a:t>
            </a:r>
            <a:br>
              <a:rPr lang="en-GB" sz="2400" dirty="0">
                <a:solidFill>
                  <a:schemeClr val="accent1"/>
                </a:solidFill>
              </a:rPr>
            </a:br>
            <a:endParaRPr lang="en-GB" dirty="0">
              <a:solidFill>
                <a:schemeClr val="accent1"/>
              </a:solidFill>
            </a:endParaRPr>
          </a:p>
        </p:txBody>
      </p:sp>
    </p:spTree>
    <p:extLst>
      <p:ext uri="{BB962C8B-B14F-4D97-AF65-F5344CB8AC3E}">
        <p14:creationId xmlns:p14="http://schemas.microsoft.com/office/powerpoint/2010/main" val="6201727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P spid="5" grpId="0"/>
      <p:bldP spid="12"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12" y="0"/>
            <a:ext cx="9160912" cy="830997"/>
          </a:xfrm>
          <a:prstGeom prst="rect">
            <a:avLst/>
          </a:prstGeom>
          <a:noFill/>
        </p:spPr>
        <p:txBody>
          <a:bodyPr wrap="square" lIns="91440" tIns="45720" rIns="91440" bIns="45720">
            <a:spAutoFit/>
          </a:bodyPr>
          <a:lstStyle/>
          <a:p>
            <a:pPr algn="ctr"/>
            <a:r>
              <a:rPr lang="en-US" sz="4800" b="1" dirty="0" smtClean="0">
                <a:ln w="10541" cmpd="sng">
                  <a:solidFill>
                    <a:schemeClr val="tx1"/>
                  </a:solidFill>
                  <a:prstDash val="solid"/>
                </a:ln>
              </a:rPr>
              <a:t>Great Kingdom Relationships</a:t>
            </a:r>
            <a:endParaRPr lang="en-US" sz="4800" b="1" cap="none" spc="0" dirty="0">
              <a:ln w="10541" cmpd="sng">
                <a:solidFill>
                  <a:schemeClr val="tx1"/>
                </a:solidFill>
                <a:prstDash val="solid"/>
              </a:ln>
              <a:effectLst/>
            </a:endParaRPr>
          </a:p>
        </p:txBody>
      </p:sp>
      <p:sp>
        <p:nvSpPr>
          <p:cNvPr id="7" name="Rectangle 6"/>
          <p:cNvSpPr/>
          <p:nvPr/>
        </p:nvSpPr>
        <p:spPr>
          <a:xfrm>
            <a:off x="-16912" y="4916972"/>
            <a:ext cx="9152456" cy="1723549"/>
          </a:xfrm>
          <a:prstGeom prst="rect">
            <a:avLst/>
          </a:prstGeom>
        </p:spPr>
        <p:txBody>
          <a:bodyPr wrap="square">
            <a:spAutoFit/>
          </a:bodyPr>
          <a:lstStyle/>
          <a:p>
            <a:pPr algn="ctr"/>
            <a:r>
              <a:rPr lang="en-GB" sz="3200" dirty="0" smtClean="0"/>
              <a:t>(Jesus) </a:t>
            </a:r>
            <a:r>
              <a:rPr lang="en-GB" sz="3200" dirty="0"/>
              <a:t>looked around at them </a:t>
            </a:r>
            <a:r>
              <a:rPr lang="en-GB" sz="3200" b="1" dirty="0"/>
              <a:t>angrily</a:t>
            </a:r>
            <a:r>
              <a:rPr lang="en-GB" sz="3200" dirty="0"/>
              <a:t> and was deeply saddened by their hard hearts. </a:t>
            </a:r>
            <a:endParaRPr lang="en-GB" sz="3200" dirty="0" smtClean="0"/>
          </a:p>
          <a:p>
            <a:pPr algn="ctr"/>
            <a:r>
              <a:rPr lang="en-GB" sz="2400" dirty="0" smtClean="0">
                <a:solidFill>
                  <a:schemeClr val="accent1"/>
                </a:solidFill>
              </a:rPr>
              <a:t>(</a:t>
            </a:r>
            <a:r>
              <a:rPr lang="en-GB" sz="2400" dirty="0">
                <a:solidFill>
                  <a:schemeClr val="accent1"/>
                </a:solidFill>
              </a:rPr>
              <a:t>Mark </a:t>
            </a:r>
            <a:r>
              <a:rPr lang="en-GB" sz="2400" dirty="0" smtClean="0">
                <a:solidFill>
                  <a:schemeClr val="accent1"/>
                </a:solidFill>
              </a:rPr>
              <a:t>3:5)</a:t>
            </a:r>
            <a:r>
              <a:rPr lang="en-GB" sz="2400" dirty="0">
                <a:solidFill>
                  <a:schemeClr val="accent1"/>
                </a:solidFill>
              </a:rPr>
              <a:t/>
            </a:r>
            <a:br>
              <a:rPr lang="en-GB" sz="2400" dirty="0">
                <a:solidFill>
                  <a:schemeClr val="accent1"/>
                </a:solidFill>
              </a:rPr>
            </a:br>
            <a:endParaRPr lang="en-GB" dirty="0">
              <a:solidFill>
                <a:schemeClr val="accent1"/>
              </a:solidFill>
            </a:endParaRPr>
          </a:p>
        </p:txBody>
      </p:sp>
      <p:pic>
        <p:nvPicPr>
          <p:cNvPr id="6146" name="Picture 2" descr="http://3.bp.blogspot.com/_AB0jscEVGh4/TVBWxoqa8vI/AAAAAAAAAgI/M_rQmzdEDT0/s1600/angry-jes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144" y="854166"/>
            <a:ext cx="5638800" cy="403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991274"/>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20236</TotalTime>
  <Words>500</Words>
  <Application>Microsoft Office PowerPoint</Application>
  <PresentationFormat>On-screen Show (4:3)</PresentationFormat>
  <Paragraphs>93</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Martyn</dc:creator>
  <cp:lastModifiedBy>Martyn</cp:lastModifiedBy>
  <cp:revision>282</cp:revision>
  <dcterms:created xsi:type="dcterms:W3CDTF">2012-02-25T14:01:28Z</dcterms:created>
  <dcterms:modified xsi:type="dcterms:W3CDTF">2012-05-02T13:20:21Z</dcterms:modified>
</cp:coreProperties>
</file>